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2.xml" ContentType="application/vnd.openxmlformats-officedocument.drawingml.chartshape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3.xml" ContentType="application/vnd.openxmlformats-officedocument.drawingml.chartshapes+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4.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290" r:id="rId2"/>
    <p:sldId id="413" r:id="rId3"/>
    <p:sldId id="419" r:id="rId4"/>
    <p:sldId id="414" r:id="rId5"/>
    <p:sldId id="525" r:id="rId6"/>
    <p:sldId id="545" r:id="rId7"/>
    <p:sldId id="548" r:id="rId8"/>
    <p:sldId id="479" r:id="rId9"/>
    <p:sldId id="402" r:id="rId10"/>
    <p:sldId id="476" r:id="rId11"/>
    <p:sldId id="359" r:id="rId12"/>
    <p:sldId id="361" r:id="rId13"/>
    <p:sldId id="303" r:id="rId14"/>
    <p:sldId id="519" r:id="rId15"/>
    <p:sldId id="658" r:id="rId16"/>
    <p:sldId id="648" r:id="rId17"/>
    <p:sldId id="660" r:id="rId18"/>
    <p:sldId id="661" r:id="rId19"/>
    <p:sldId id="662" r:id="rId20"/>
    <p:sldId id="663" r:id="rId21"/>
    <p:sldId id="659" r:id="rId22"/>
    <p:sldId id="486" r:id="rId23"/>
    <p:sldId id="665" r:id="rId24"/>
    <p:sldId id="666" r:id="rId25"/>
    <p:sldId id="667" r:id="rId26"/>
    <p:sldId id="668" r:id="rId27"/>
    <p:sldId id="669" r:id="rId28"/>
    <p:sldId id="670" r:id="rId29"/>
    <p:sldId id="664" r:id="rId30"/>
    <p:sldId id="671" r:id="rId31"/>
    <p:sldId id="515" r:id="rId32"/>
    <p:sldId id="672" r:id="rId33"/>
    <p:sldId id="443" r:id="rId34"/>
    <p:sldId id="482" r:id="rId35"/>
    <p:sldId id="520" r:id="rId36"/>
    <p:sldId id="566" r:id="rId37"/>
    <p:sldId id="567" r:id="rId38"/>
    <p:sldId id="568" r:id="rId39"/>
    <p:sldId id="614" r:id="rId40"/>
    <p:sldId id="569" r:id="rId41"/>
    <p:sldId id="673" r:id="rId42"/>
    <p:sldId id="570" r:id="rId43"/>
    <p:sldId id="571" r:id="rId44"/>
    <p:sldId id="572" r:id="rId45"/>
    <p:sldId id="408" r:id="rId46"/>
    <p:sldId id="532" r:id="rId47"/>
    <p:sldId id="610" r:id="rId48"/>
    <p:sldId id="393" r:id="rId49"/>
    <p:sldId id="533" r:id="rId50"/>
    <p:sldId id="537" r:id="rId51"/>
    <p:sldId id="612" r:id="rId52"/>
    <p:sldId id="439" r:id="rId53"/>
    <p:sldId id="674" r:id="rId54"/>
    <p:sldId id="534" r:id="rId55"/>
    <p:sldId id="535" r:id="rId56"/>
    <p:sldId id="536" r:id="rId57"/>
    <p:sldId id="351" r:id="rId58"/>
    <p:sldId id="373" r:id="rId59"/>
    <p:sldId id="375" r:id="rId60"/>
    <p:sldId id="615" r:id="rId61"/>
    <p:sldId id="599" r:id="rId62"/>
    <p:sldId id="597" r:id="rId63"/>
    <p:sldId id="600" r:id="rId64"/>
    <p:sldId id="598" r:id="rId65"/>
    <p:sldId id="601" r:id="rId66"/>
    <p:sldId id="273" r:id="rId67"/>
    <p:sldId id="652" r:id="rId68"/>
    <p:sldId id="653" r:id="rId69"/>
    <p:sldId id="654" r:id="rId70"/>
    <p:sldId id="655" r:id="rId71"/>
    <p:sldId id="656" r:id="rId72"/>
    <p:sldId id="657" r:id="rId73"/>
    <p:sldId id="649" r:id="rId74"/>
    <p:sldId id="650" r:id="rId75"/>
    <p:sldId id="641" r:id="rId76"/>
    <p:sldId id="642" r:id="rId77"/>
    <p:sldId id="643" r:id="rId78"/>
    <p:sldId id="639" r:id="rId79"/>
    <p:sldId id="640" r:id="rId80"/>
    <p:sldId id="611" r:id="rId81"/>
    <p:sldId id="507" r:id="rId82"/>
    <p:sldId id="512" r:id="rId83"/>
    <p:sldId id="605" r:id="rId84"/>
    <p:sldId id="591" r:id="rId85"/>
    <p:sldId id="587" r:id="rId86"/>
    <p:sldId id="588" r:id="rId87"/>
    <p:sldId id="579" r:id="rId88"/>
    <p:sldId id="580" r:id="rId89"/>
    <p:sldId id="581" r:id="rId90"/>
    <p:sldId id="582" r:id="rId91"/>
    <p:sldId id="583" r:id="rId92"/>
    <p:sldId id="584" r:id="rId93"/>
    <p:sldId id="585" r:id="rId94"/>
    <p:sldId id="586" r:id="rId95"/>
    <p:sldId id="573" r:id="rId96"/>
    <p:sldId id="574" r:id="rId97"/>
    <p:sldId id="575" r:id="rId98"/>
    <p:sldId id="560" r:id="rId99"/>
    <p:sldId id="561" r:id="rId100"/>
    <p:sldId id="562" r:id="rId101"/>
    <p:sldId id="551" r:id="rId102"/>
    <p:sldId id="552" r:id="rId103"/>
    <p:sldId id="553" r:id="rId104"/>
    <p:sldId id="546" r:id="rId105"/>
    <p:sldId id="529" r:id="rId106"/>
    <p:sldId id="524" r:id="rId107"/>
    <p:sldId id="500" r:id="rId108"/>
    <p:sldId id="501" r:id="rId109"/>
    <p:sldId id="502" r:id="rId110"/>
    <p:sldId id="466" r:id="rId111"/>
    <p:sldId id="474" r:id="rId112"/>
    <p:sldId id="467" r:id="rId113"/>
    <p:sldId id="468" r:id="rId114"/>
    <p:sldId id="469" r:id="rId115"/>
    <p:sldId id="470" r:id="rId116"/>
    <p:sldId id="441" r:id="rId117"/>
    <p:sldId id="440" r:id="rId118"/>
    <p:sldId id="433" r:id="rId119"/>
    <p:sldId id="405" r:id="rId120"/>
    <p:sldId id="412" r:id="rId121"/>
    <p:sldId id="403" r:id="rId122"/>
    <p:sldId id="404" r:id="rId123"/>
    <p:sldId id="398" r:id="rId124"/>
    <p:sldId id="396" r:id="rId125"/>
    <p:sldId id="394" r:id="rId126"/>
    <p:sldId id="434" r:id="rId127"/>
    <p:sldId id="438" r:id="rId128"/>
    <p:sldId id="436" r:id="rId129"/>
    <p:sldId id="395" r:id="rId130"/>
    <p:sldId id="320" r:id="rId131"/>
    <p:sldId id="386" r:id="rId132"/>
    <p:sldId id="387" r:id="rId133"/>
    <p:sldId id="388" r:id="rId134"/>
    <p:sldId id="385" r:id="rId135"/>
    <p:sldId id="380" r:id="rId136"/>
    <p:sldId id="367" r:id="rId137"/>
    <p:sldId id="406" r:id="rId138"/>
    <p:sldId id="407" r:id="rId139"/>
    <p:sldId id="358" r:id="rId140"/>
    <p:sldId id="321" r:id="rId141"/>
    <p:sldId id="421" r:id="rId142"/>
    <p:sldId id="322" r:id="rId143"/>
    <p:sldId id="323" r:id="rId144"/>
    <p:sldId id="309" r:id="rId145"/>
    <p:sldId id="324" r:id="rId146"/>
    <p:sldId id="353" r:id="rId147"/>
    <p:sldId id="420" r:id="rId148"/>
    <p:sldId id="430" r:id="rId149"/>
    <p:sldId id="431" r:id="rId150"/>
    <p:sldId id="432" r:id="rId151"/>
    <p:sldId id="370" r:id="rId152"/>
    <p:sldId id="368" r:id="rId153"/>
    <p:sldId id="354"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525"/>
            <p14:sldId id="545"/>
            <p14:sldId id="548"/>
            <p14:sldId id="479"/>
            <p14:sldId id="402"/>
            <p14:sldId id="476"/>
            <p14:sldId id="359"/>
            <p14:sldId id="361"/>
            <p14:sldId id="303"/>
            <p14:sldId id="519"/>
            <p14:sldId id="658"/>
            <p14:sldId id="648"/>
            <p14:sldId id="660"/>
            <p14:sldId id="661"/>
            <p14:sldId id="662"/>
            <p14:sldId id="663"/>
            <p14:sldId id="659"/>
            <p14:sldId id="486"/>
            <p14:sldId id="665"/>
            <p14:sldId id="666"/>
            <p14:sldId id="667"/>
            <p14:sldId id="668"/>
            <p14:sldId id="669"/>
            <p14:sldId id="670"/>
            <p14:sldId id="664"/>
            <p14:sldId id="671"/>
            <p14:sldId id="515"/>
            <p14:sldId id="672"/>
            <p14:sldId id="443"/>
            <p14:sldId id="482"/>
            <p14:sldId id="520"/>
            <p14:sldId id="566"/>
            <p14:sldId id="567"/>
            <p14:sldId id="568"/>
            <p14:sldId id="614"/>
            <p14:sldId id="569"/>
            <p14:sldId id="673"/>
            <p14:sldId id="570"/>
            <p14:sldId id="571"/>
            <p14:sldId id="572"/>
            <p14:sldId id="408"/>
            <p14:sldId id="532"/>
            <p14:sldId id="610"/>
            <p14:sldId id="393"/>
            <p14:sldId id="533"/>
            <p14:sldId id="537"/>
            <p14:sldId id="612"/>
            <p14:sldId id="439"/>
            <p14:sldId id="674"/>
            <p14:sldId id="534"/>
            <p14:sldId id="535"/>
            <p14:sldId id="536"/>
            <p14:sldId id="351"/>
            <p14:sldId id="373"/>
            <p14:sldId id="375"/>
            <p14:sldId id="615"/>
            <p14:sldId id="599"/>
            <p14:sldId id="597"/>
            <p14:sldId id="600"/>
            <p14:sldId id="598"/>
            <p14:sldId id="601"/>
            <p14:sldId id="273"/>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5"/>
    <p:restoredTop sz="91758"/>
  </p:normalViewPr>
  <p:slideViewPr>
    <p:cSldViewPr snapToGrid="0">
      <p:cViewPr varScale="1">
        <p:scale>
          <a:sx n="90" d="100"/>
          <a:sy n="90" d="100"/>
        </p:scale>
        <p:origin x="232" y="65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notesMaster" Target="notesMasters/notesMaster1.xml"/><Relationship Id="rId156" Type="http://schemas.openxmlformats.org/officeDocument/2006/relationships/presProps" Target="presProps.xml"/><Relationship Id="rId157" Type="http://schemas.openxmlformats.org/officeDocument/2006/relationships/viewProps" Target="viewProps.xml"/><Relationship Id="rId158" Type="http://schemas.openxmlformats.org/officeDocument/2006/relationships/theme" Target="theme/theme1.xml"/><Relationship Id="rId15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4" Type="http://schemas.openxmlformats.org/officeDocument/2006/relationships/chartUserShapes" Target="../drawings/drawing1.xml"/><Relationship Id="rId1" Type="http://schemas.microsoft.com/office/2011/relationships/chartStyle" Target="style11.xml"/><Relationship Id="rId2" Type="http://schemas.microsoft.com/office/2011/relationships/chartColorStyle" Target="colors11.xml"/></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4" Type="http://schemas.openxmlformats.org/officeDocument/2006/relationships/chartUserShapes" Target="../drawings/drawing2.xml"/><Relationship Id="rId1" Type="http://schemas.microsoft.com/office/2011/relationships/chartStyle" Target="style18.xml"/><Relationship Id="rId2" Type="http://schemas.microsoft.com/office/2011/relationships/chartColorStyle" Target="colors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4" Type="http://schemas.openxmlformats.org/officeDocument/2006/relationships/chartUserShapes" Target="../drawings/drawing3.xml"/><Relationship Id="rId1" Type="http://schemas.microsoft.com/office/2011/relationships/chartStyle" Target="style19.xml"/><Relationship Id="rId2" Type="http://schemas.microsoft.com/office/2011/relationships/chartColorStyle" Target="colors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4.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5.xml"/><Relationship Id="rId1" Type="http://schemas.microsoft.com/office/2011/relationships/chartStyle" Target="style21.xml"/><Relationship Id="rId2" Type="http://schemas.microsoft.com/office/2011/relationships/chartColorStyle" Target="colors21.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Gentype </c:v>
                </c:pt>
              </c:strCache>
            </c:strRef>
          </c:tx>
          <c:spPr>
            <a:ln w="28575" cap="rnd">
              <a:solidFill>
                <a:schemeClr val="accent1"/>
              </a:solidFill>
              <a:round/>
            </a:ln>
            <a:effectLst/>
          </c:spPr>
          <c:marker>
            <c:symbol val="none"/>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4.0</c:v>
                </c:pt>
                <c:pt idx="13">
                  <c:v>4.0</c:v>
                </c:pt>
                <c:pt idx="14">
                  <c:v>4.0</c:v>
                </c:pt>
                <c:pt idx="15">
                  <c:v>4.0</c:v>
                </c:pt>
                <c:pt idx="16">
                  <c:v>12.0</c:v>
                </c:pt>
                <c:pt idx="17">
                  <c:v>12.0</c:v>
                </c:pt>
                <c:pt idx="18">
                  <c:v>12.0</c:v>
                </c:pt>
                <c:pt idx="19">
                  <c:v>12.0</c:v>
                </c:pt>
                <c:pt idx="20">
                  <c:v>12.0</c:v>
                </c:pt>
                <c:pt idx="21">
                  <c:v>12.0</c:v>
                </c:pt>
                <c:pt idx="22">
                  <c:v>12.0</c:v>
                </c:pt>
                <c:pt idx="23">
                  <c:v>12.0</c:v>
                </c:pt>
                <c:pt idx="24">
                  <c:v>12.0</c:v>
                </c:pt>
                <c:pt idx="25">
                  <c:v>12.0</c:v>
                </c:pt>
                <c:pt idx="26">
                  <c:v>12.0</c:v>
                </c:pt>
                <c:pt idx="27">
                  <c:v>12.0</c:v>
                </c:pt>
                <c:pt idx="28">
                  <c:v>12.0</c:v>
                </c:pt>
                <c:pt idx="29">
                  <c:v>12.0</c:v>
                </c:pt>
                <c:pt idx="30">
                  <c:v>12.0</c:v>
                </c:pt>
                <c:pt idx="31">
                  <c:v>12.0</c:v>
                </c:pt>
                <c:pt idx="32">
                  <c:v>12.0</c:v>
                </c:pt>
                <c:pt idx="33">
                  <c:v>16.0</c:v>
                </c:pt>
                <c:pt idx="34">
                  <c:v>16.0</c:v>
                </c:pt>
                <c:pt idx="35">
                  <c:v>16.0</c:v>
                </c:pt>
                <c:pt idx="36">
                  <c:v>16.0</c:v>
                </c:pt>
                <c:pt idx="37">
                  <c:v>16.0</c:v>
                </c:pt>
                <c:pt idx="38">
                  <c:v>16.0</c:v>
                </c:pt>
                <c:pt idx="39">
                  <c:v>16.0</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accent2"/>
              </a:solidFill>
              <a:round/>
            </a:ln>
            <a:effectLst/>
          </c:spPr>
          <c:marker>
            <c:symbol val="none"/>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4.0</c:v>
                </c:pt>
                <c:pt idx="18">
                  <c:v>4.0</c:v>
                </c:pt>
                <c:pt idx="19">
                  <c:v>8.0</c:v>
                </c:pt>
                <c:pt idx="20">
                  <c:v>12.0</c:v>
                </c:pt>
                <c:pt idx="21">
                  <c:v>12.0</c:v>
                </c:pt>
                <c:pt idx="22">
                  <c:v>12.0</c:v>
                </c:pt>
                <c:pt idx="23">
                  <c:v>20.0</c:v>
                </c:pt>
                <c:pt idx="24">
                  <c:v>24.0</c:v>
                </c:pt>
                <c:pt idx="25">
                  <c:v>24.0</c:v>
                </c:pt>
                <c:pt idx="26">
                  <c:v>24.0</c:v>
                </c:pt>
                <c:pt idx="27">
                  <c:v>24.0</c:v>
                </c:pt>
                <c:pt idx="28">
                  <c:v>24.0</c:v>
                </c:pt>
                <c:pt idx="29">
                  <c:v>24.0</c:v>
                </c:pt>
                <c:pt idx="30">
                  <c:v>24.0</c:v>
                </c:pt>
                <c:pt idx="31">
                  <c:v>24.0</c:v>
                </c:pt>
                <c:pt idx="32">
                  <c:v>24.0</c:v>
                </c:pt>
                <c:pt idx="33">
                  <c:v>24.0</c:v>
                </c:pt>
                <c:pt idx="34">
                  <c:v>24.0</c:v>
                </c:pt>
                <c:pt idx="35">
                  <c:v>24.0</c:v>
                </c:pt>
                <c:pt idx="36">
                  <c:v>24.0</c:v>
                </c:pt>
                <c:pt idx="37">
                  <c:v>24.0</c:v>
                </c:pt>
                <c:pt idx="38">
                  <c:v>24.0</c:v>
                </c:pt>
                <c:pt idx="39">
                  <c:v>24.0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smooth val="0"/>
        <c:axId val="288725136"/>
        <c:axId val="287949968"/>
      </c:lineChart>
      <c:catAx>
        <c:axId val="288725136"/>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287949968"/>
        <c:crosses val="autoZero"/>
        <c:auto val="1"/>
        <c:lblAlgn val="ctr"/>
        <c:lblOffset val="100"/>
        <c:noMultiLvlLbl val="0"/>
      </c:catAx>
      <c:valAx>
        <c:axId val="28794996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Mortality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88725136"/>
        <c:crosses val="autoZero"/>
        <c:crossBetween val="between"/>
        <c:majorUnit val="25.0"/>
        <c:minorUnit val="10.0"/>
      </c:valAx>
      <c:spPr>
        <a:noFill/>
        <a:ln>
          <a:noFill/>
        </a:ln>
        <a:effectLst/>
      </c:spPr>
    </c:plotArea>
    <c:legend>
      <c:legendPos val="b"/>
      <c:layout>
        <c:manualLayout>
          <c:xMode val="edge"/>
          <c:yMode val="edge"/>
          <c:x val="0.377209463400408"/>
          <c:y val="0.0193927789511314"/>
          <c:w val="0.305287483595801"/>
          <c:h val="0.066025714177032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234894848"/>
        <c:axId val="242780656"/>
      </c:barChart>
      <c:catAx>
        <c:axId val="23489484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42780656"/>
        <c:crosses val="autoZero"/>
        <c:auto val="1"/>
        <c:lblAlgn val="ctr"/>
        <c:lblOffset val="100"/>
        <c:noMultiLvlLbl val="0"/>
      </c:catAx>
      <c:valAx>
        <c:axId val="24278065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34894848"/>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503591264"/>
        <c:axId val="550074992"/>
      </c:barChart>
      <c:catAx>
        <c:axId val="503591264"/>
        <c:scaling>
          <c:orientation val="minMax"/>
        </c:scaling>
        <c:delete val="1"/>
        <c:axPos val="b"/>
        <c:numFmt formatCode="General" sourceLinked="1"/>
        <c:majorTickMark val="none"/>
        <c:minorTickMark val="none"/>
        <c:tickLblPos val="nextTo"/>
        <c:crossAx val="550074992"/>
        <c:crosses val="autoZero"/>
        <c:auto val="1"/>
        <c:lblAlgn val="ctr"/>
        <c:lblOffset val="100"/>
        <c:noMultiLvlLbl val="0"/>
      </c:catAx>
      <c:valAx>
        <c:axId val="55007499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03591264"/>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72010960"/>
        <c:axId val="659131840"/>
      </c:barChart>
      <c:catAx>
        <c:axId val="67201096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59131840"/>
        <c:crosses val="autoZero"/>
        <c:auto val="1"/>
        <c:lblAlgn val="ctr"/>
        <c:lblOffset val="100"/>
        <c:noMultiLvlLbl val="0"/>
      </c:catAx>
      <c:valAx>
        <c:axId val="65913184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72010960"/>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65263616"/>
        <c:axId val="242522128"/>
      </c:barChart>
      <c:catAx>
        <c:axId val="16526361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smtClean="0"/>
                  <a:t>Time (days)</a:t>
                </a:r>
                <a:endParaRPr lang="en-US" dirty="0"/>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42522128"/>
        <c:crosses val="autoZero"/>
        <c:auto val="1"/>
        <c:lblAlgn val="ctr"/>
        <c:lblOffset val="100"/>
        <c:noMultiLvlLbl val="0"/>
      </c:catAx>
      <c:valAx>
        <c:axId val="24252212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5263616"/>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15:layout/>
                </c:ext>
              </c:extLst>
            </c:dLbl>
            <c:dLbl>
              <c:idx val="1"/>
              <c:layout/>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525496608"/>
        <c:axId val="526122848"/>
      </c:lineChart>
      <c:catAx>
        <c:axId val="5254966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6122848"/>
        <c:crosses val="autoZero"/>
        <c:auto val="1"/>
        <c:lblAlgn val="ctr"/>
        <c:lblOffset val="100"/>
        <c:noMultiLvlLbl val="0"/>
      </c:catAx>
      <c:valAx>
        <c:axId val="52612284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5496608"/>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40642880"/>
        <c:axId val="540651312"/>
      </c:lineChart>
      <c:catAx>
        <c:axId val="5406428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0651312"/>
        <c:crosses val="autoZero"/>
        <c:auto val="1"/>
        <c:lblAlgn val="ctr"/>
        <c:lblOffset val="100"/>
        <c:noMultiLvlLbl val="0"/>
      </c:catAx>
      <c:valAx>
        <c:axId val="54065131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0642880"/>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40692480"/>
        <c:axId val="540700928"/>
      </c:lineChart>
      <c:catAx>
        <c:axId val="5406924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0700928"/>
        <c:crosses val="autoZero"/>
        <c:auto val="1"/>
        <c:lblAlgn val="ctr"/>
        <c:lblOffset val="100"/>
        <c:noMultiLvlLbl val="0"/>
      </c:catAx>
      <c:valAx>
        <c:axId val="540700928"/>
        <c:scaling>
          <c:orientation val="minMax"/>
          <c:max val="70.0"/>
        </c:scaling>
        <c:delete val="1"/>
        <c:axPos val="l"/>
        <c:numFmt formatCode="General" sourceLinked="0"/>
        <c:majorTickMark val="out"/>
        <c:minorTickMark val="none"/>
        <c:tickLblPos val="nextTo"/>
        <c:crossAx val="5406924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10091472"/>
        <c:axId val="510178112"/>
      </c:lineChart>
      <c:catAx>
        <c:axId val="51009147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0178112"/>
        <c:crosses val="autoZero"/>
        <c:auto val="1"/>
        <c:lblAlgn val="ctr"/>
        <c:lblOffset val="100"/>
        <c:noMultiLvlLbl val="0"/>
      </c:catAx>
      <c:valAx>
        <c:axId val="51017811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009147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511319232"/>
        <c:axId val="518475472"/>
      </c:lineChart>
      <c:catAx>
        <c:axId val="5113192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475472"/>
        <c:crosses val="autoZero"/>
        <c:auto val="1"/>
        <c:lblAlgn val="ctr"/>
        <c:lblOffset val="100"/>
        <c:noMultiLvlLbl val="0"/>
      </c:catAx>
      <c:valAx>
        <c:axId val="518475472"/>
        <c:scaling>
          <c:orientation val="minMax"/>
          <c:max val="70.0"/>
        </c:scaling>
        <c:delete val="1"/>
        <c:axPos val="l"/>
        <c:numFmt formatCode="General" sourceLinked="0"/>
        <c:majorTickMark val="out"/>
        <c:minorTickMark val="none"/>
        <c:tickLblPos val="nextTo"/>
        <c:crossAx val="51131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46632144"/>
        <c:axId val="548077632"/>
      </c:lineChart>
      <c:catAx>
        <c:axId val="5466321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8077632"/>
        <c:crosses val="autoZero"/>
        <c:auto val="1"/>
        <c:lblAlgn val="ctr"/>
        <c:lblOffset val="100"/>
        <c:noMultiLvlLbl val="0"/>
      </c:catAx>
      <c:valAx>
        <c:axId val="54807763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663214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Genotype</c:v>
                </c:pt>
              </c:strCache>
            </c:strRef>
          </c:tx>
          <c:spPr>
            <a:ln w="28575" cap="rnd">
              <a:solidFill>
                <a:schemeClr val="accent1"/>
              </a:solidFill>
              <a:round/>
            </a:ln>
            <a:effectLst/>
          </c:spPr>
          <c:marker>
            <c:symbol val="circle"/>
            <c:size val="10"/>
            <c:spPr>
              <a:solidFill>
                <a:schemeClr val="bg1"/>
              </a:solidFill>
              <a:ln w="9525">
                <a:solidFill>
                  <a:schemeClr val="accent1"/>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95.83333333333324</c:v>
                </c:pt>
                <c:pt idx="13">
                  <c:v>95.83333333333324</c:v>
                </c:pt>
                <c:pt idx="14">
                  <c:v>95.83333333333324</c:v>
                </c:pt>
                <c:pt idx="15">
                  <c:v>83.33333333333326</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accent2"/>
              </a:solidFill>
              <a:round/>
            </a:ln>
            <a:effectLst/>
          </c:spPr>
          <c:marker>
            <c:symbol val="square"/>
            <c:size val="10"/>
            <c:spPr>
              <a:solidFill>
                <a:schemeClr val="accent2"/>
              </a:solidFill>
              <a:ln w="9525">
                <a:solidFill>
                  <a:schemeClr val="accent2"/>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marker val="1"/>
        <c:smooth val="0"/>
        <c:axId val="239148304"/>
        <c:axId val="237378000"/>
      </c:lineChart>
      <c:catAx>
        <c:axId val="239148304"/>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237378000"/>
        <c:crosses val="autoZero"/>
        <c:auto val="1"/>
        <c:lblAlgn val="ctr"/>
        <c:lblOffset val="100"/>
        <c:noMultiLvlLbl val="0"/>
      </c:catAx>
      <c:valAx>
        <c:axId val="23737800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Diapuse(%)</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39148304"/>
        <c:crosses val="autoZero"/>
        <c:crossBetween val="between"/>
        <c:majorUnit val="25.0"/>
        <c:minorUnit val="10.0"/>
      </c:valAx>
      <c:spPr>
        <a:noFill/>
        <a:ln>
          <a:noFill/>
        </a:ln>
        <a:effectLst/>
      </c:spPr>
    </c:plotArea>
    <c:legend>
      <c:legendPos val="b"/>
      <c:layout>
        <c:manualLayout>
          <c:xMode val="edge"/>
          <c:yMode val="edge"/>
          <c:x val="0.377209463400408"/>
          <c:y val="0.0193927789511314"/>
          <c:w val="0.357024196194226"/>
          <c:h val="0.06119479630263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46803840"/>
        <c:axId val="546812240"/>
      </c:lineChart>
      <c:catAx>
        <c:axId val="54680384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6812240"/>
        <c:crosses val="autoZero"/>
        <c:auto val="1"/>
        <c:lblAlgn val="ctr"/>
        <c:lblOffset val="100"/>
        <c:noMultiLvlLbl val="0"/>
      </c:catAx>
      <c:valAx>
        <c:axId val="54681224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680384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48665088"/>
        <c:axId val="548673472"/>
      </c:lineChart>
      <c:catAx>
        <c:axId val="54866508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8673472"/>
        <c:crosses val="autoZero"/>
        <c:auto val="1"/>
        <c:lblAlgn val="ctr"/>
        <c:lblOffset val="100"/>
        <c:noMultiLvlLbl val="0"/>
      </c:catAx>
      <c:valAx>
        <c:axId val="5486734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8665088"/>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a:t>Diapause Programmed Larvae</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Short Genotype </c:v>
                </c:pt>
              </c:strCache>
            </c:strRef>
          </c:tx>
          <c:spPr>
            <a:solidFill>
              <a:schemeClr val="accent1"/>
            </a:solidFill>
            <a:ln>
              <a:noFill/>
            </a:ln>
            <a:effectLst/>
          </c:spPr>
          <c:invertIfNegative val="0"/>
          <c:cat>
            <c:strRef>
              <c:f>Sheet1!$A$2:$A$3</c:f>
              <c:strCache>
                <c:ptCount val="2"/>
                <c:pt idx="0">
                  <c:v>Non Diapause</c:v>
                </c:pt>
                <c:pt idx="1">
                  <c:v>Diapause</c:v>
                </c:pt>
              </c:strCache>
            </c:strRef>
          </c:cat>
          <c:val>
            <c:numRef>
              <c:f>Sheet1!$B$2:$B$3</c:f>
              <c:numCache>
                <c:formatCode>General</c:formatCode>
                <c:ptCount val="2"/>
                <c:pt idx="0">
                  <c:v>1.0</c:v>
                </c:pt>
                <c:pt idx="1">
                  <c:v>66.0</c:v>
                </c:pt>
              </c:numCache>
            </c:numRef>
          </c:val>
        </c:ser>
        <c:ser>
          <c:idx val="1"/>
          <c:order val="1"/>
          <c:tx>
            <c:strRef>
              <c:f>Sheet1!$C$1</c:f>
              <c:strCache>
                <c:ptCount val="1"/>
                <c:pt idx="0">
                  <c:v>Long Genotype</c:v>
                </c:pt>
              </c:strCache>
            </c:strRef>
          </c:tx>
          <c:spPr>
            <a:solidFill>
              <a:schemeClr val="accent2"/>
            </a:solidFill>
            <a:ln>
              <a:noFill/>
            </a:ln>
            <a:effectLst/>
          </c:spPr>
          <c:invertIfNegative val="0"/>
          <c:cat>
            <c:strRef>
              <c:f>Sheet1!$A$2:$A$3</c:f>
              <c:strCache>
                <c:ptCount val="2"/>
                <c:pt idx="0">
                  <c:v>Non Diapause</c:v>
                </c:pt>
                <c:pt idx="1">
                  <c:v>Diapause</c:v>
                </c:pt>
              </c:strCache>
            </c:strRef>
          </c:cat>
          <c:val>
            <c:numRef>
              <c:f>Sheet1!$C$2:$C$3</c:f>
              <c:numCache>
                <c:formatCode>General</c:formatCode>
                <c:ptCount val="2"/>
                <c:pt idx="0">
                  <c:v>1.0</c:v>
                </c:pt>
                <c:pt idx="1">
                  <c:v>100.0</c:v>
                </c:pt>
              </c:numCache>
            </c:numRef>
          </c:val>
        </c:ser>
        <c:dLbls>
          <c:showLegendKey val="0"/>
          <c:showVal val="0"/>
          <c:showCatName val="0"/>
          <c:showSerName val="0"/>
          <c:showPercent val="0"/>
          <c:showBubbleSize val="0"/>
        </c:dLbls>
        <c:gapWidth val="219"/>
        <c:overlap val="-27"/>
        <c:axId val="655844944"/>
        <c:axId val="655922352"/>
      </c:barChart>
      <c:catAx>
        <c:axId val="655844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55922352"/>
        <c:crosses val="autoZero"/>
        <c:auto val="1"/>
        <c:lblAlgn val="ctr"/>
        <c:lblOffset val="100"/>
        <c:noMultiLvlLbl val="0"/>
      </c:catAx>
      <c:valAx>
        <c:axId val="65592235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55844944"/>
        <c:crosses val="autoZero"/>
        <c:crossBetween val="between"/>
        <c:majorUnit val="25.0"/>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3700560"/>
        <c:axId val="523708640"/>
      </c:lineChart>
      <c:catAx>
        <c:axId val="5237005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3708640"/>
        <c:crosses val="autoZero"/>
        <c:auto val="1"/>
        <c:lblAlgn val="ctr"/>
        <c:lblOffset val="100"/>
        <c:noMultiLvlLbl val="0"/>
      </c:catAx>
      <c:valAx>
        <c:axId val="52370864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3700560"/>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0530176"/>
        <c:axId val="520538160"/>
      </c:lineChart>
      <c:catAx>
        <c:axId val="52053017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0538160"/>
        <c:crosses val="autoZero"/>
        <c:auto val="1"/>
        <c:lblAlgn val="ctr"/>
        <c:lblOffset val="100"/>
        <c:noMultiLvlLbl val="0"/>
      </c:catAx>
      <c:valAx>
        <c:axId val="5205381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Lipids Accumulated</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0530176"/>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0636944"/>
        <c:axId val="520644928"/>
      </c:lineChart>
      <c:catAx>
        <c:axId val="5206369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0644928"/>
        <c:crosses val="autoZero"/>
        <c:auto val="1"/>
        <c:lblAlgn val="ctr"/>
        <c:lblOffset val="100"/>
        <c:noMultiLvlLbl val="0"/>
      </c:catAx>
      <c:valAx>
        <c:axId val="52064492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0636944"/>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16536640"/>
        <c:axId val="553134352"/>
      </c:barChart>
      <c:catAx>
        <c:axId val="51653664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53134352"/>
        <c:crosses val="autoZero"/>
        <c:auto val="1"/>
        <c:lblAlgn val="ctr"/>
        <c:lblOffset val="100"/>
        <c:noMultiLvlLbl val="0"/>
      </c:catAx>
      <c:valAx>
        <c:axId val="55313435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16536640"/>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95.83333333333324</c:v>
                </c:pt>
                <c:pt idx="13">
                  <c:v>95.83333333333324</c:v>
                </c:pt>
                <c:pt idx="14">
                  <c:v>95.83333333333324</c:v>
                </c:pt>
                <c:pt idx="15">
                  <c:v>83.33333333333326</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252535088"/>
        <c:axId val="202440224"/>
      </c:barChart>
      <c:catAx>
        <c:axId val="25253508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440224"/>
        <c:crosses val="autoZero"/>
        <c:auto val="1"/>
        <c:lblAlgn val="ctr"/>
        <c:lblOffset val="100"/>
        <c:noMultiLvlLbl val="0"/>
      </c:catAx>
      <c:valAx>
        <c:axId val="202440224"/>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smtClean="0"/>
                  <a:t>Percent Larvae (%)</a:t>
                </a:r>
                <a:endParaRPr lang="en-US" dirty="0"/>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52535088"/>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76775648"/>
        <c:axId val="570482432"/>
      </c:barChart>
      <c:catAx>
        <c:axId val="57677564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70482432"/>
        <c:crosses val="autoZero"/>
        <c:auto val="1"/>
        <c:lblAlgn val="ctr"/>
        <c:lblOffset val="100"/>
        <c:noMultiLvlLbl val="0"/>
      </c:catAx>
      <c:valAx>
        <c:axId val="57048243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76775648"/>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 Id="rId3" Type="http://schemas.openxmlformats.org/officeDocument/2006/relationships/image" Target="../media/image74.emf"/></Relationships>
</file>

<file path=ppt/diagrams/_rels/data7.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 Id="rId3" Type="http://schemas.openxmlformats.org/officeDocument/2006/relationships/image" Target="../media/image74.emf"/></Relationships>
</file>

<file path=ppt/diagrams/_rels/data8.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 Id="rId3" Type="http://schemas.openxmlformats.org/officeDocument/2006/relationships/image" Target="../media/image74.emf"/></Relationships>
</file>

<file path=ppt/diagrams/_rels/drawing6.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4.emf"/><Relationship Id="rId3" Type="http://schemas.openxmlformats.org/officeDocument/2006/relationships/image" Target="../media/image73.emf"/></Relationships>
</file>

<file path=ppt/diagrams/_rels/drawing7.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4.emf"/><Relationship Id="rId3" Type="http://schemas.openxmlformats.org/officeDocument/2006/relationships/image" Target="../media/image73.emf"/></Relationships>
</file>

<file path=ppt/diagrams/_rels/drawing8.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4.emf"/><Relationship Id="rId3" Type="http://schemas.openxmlformats.org/officeDocument/2006/relationships/image" Target="../media/image73.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DEF48A0D-9F77-3946-9B01-B8C018B58F5C}" type="presOf" srcId="{8F3E48A8-6CBB-4E48-A4B9-F5A68067B865}" destId="{54C8B1A1-E8F0-8A4D-8E7C-451CAD617815}" srcOrd="0" destOrd="0" presId="urn:microsoft.com/office/officeart/2008/layout/CircularPictureCallout"/>
    <dgm:cxn modelId="{00FECD52-1FA5-F640-AFA0-5527B473DF1E}" srcId="{E2211288-23C5-7C49-9910-0631D9159844}" destId="{C8DAC0B1-F528-5D49-BFB2-5D0ABA3A0024}" srcOrd="0" destOrd="0" parTransId="{E259EE0C-DB34-3041-91BB-CA8BFE1391D4}" sibTransId="{7DBEC442-3CD5-1B40-B216-B11FC5843F5E}"/>
    <dgm:cxn modelId="{AE5593A6-3C87-8E4B-BC34-702B6D0852EA}" type="presOf" srcId="{716DA12F-0F8E-384F-B074-44E3BDE48826}" destId="{908A4B56-FDFF-DD47-ADAD-BB5C817668AB}" srcOrd="0" destOrd="3" presId="urn:microsoft.com/office/officeart/2008/layout/CircularPictureCallout"/>
    <dgm:cxn modelId="{871A4930-D31C-B345-90D3-E97F30950B6F}" type="presOf" srcId="{E2211288-23C5-7C49-9910-0631D9159844}" destId="{646FA060-238E-2844-8C3C-9B082EFC586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119DE308-AC0E-7C41-ABA3-CE5BE90D5141}" type="presOf" srcId="{869A7BDD-9E78-0546-B04B-0B5FABD4335F}" destId="{7CB79483-FECB-7B42-B9AA-D9954A46F72B}" srcOrd="0" destOrd="1" presId="urn:microsoft.com/office/officeart/2008/layout/CircularPictureCallout"/>
    <dgm:cxn modelId="{E695246D-6C9F-6F45-9E6E-924A1DC5AF40}" type="presOf" srcId="{1CE84540-CA3A-2E43-8D8C-2043FA48C8E1}" destId="{C6626269-55C3-C147-9DA3-7C834308686E}" srcOrd="0" destOrd="0" presId="urn:microsoft.com/office/officeart/2008/layout/CircularPictureCallout"/>
    <dgm:cxn modelId="{9DE1E851-5402-2A46-8E55-B017861E62E3}" type="presOf" srcId="{14D4E985-E970-DE49-A835-23B5BCBB9D09}" destId="{7CB79483-FECB-7B42-B9AA-D9954A46F72B}" srcOrd="0" destOrd="0" presId="urn:microsoft.com/office/officeart/2008/layout/CircularPictureCallout"/>
    <dgm:cxn modelId="{048A4B17-A215-2B41-A36E-739FCE7F9432}" type="presOf" srcId="{DAEBC401-884C-6842-9ABD-72506B29C70B}" destId="{908A4B56-FDFF-DD47-ADAD-BB5C817668AB}" srcOrd="0" destOrd="0" presId="urn:microsoft.com/office/officeart/2008/layout/CircularPictureCallout"/>
    <dgm:cxn modelId="{892DF63B-CD34-CD41-B890-9D468D1A4209}" type="presOf" srcId="{40CCA8FA-C21E-7F4C-A918-DB0EE3E5A9F5}" destId="{908A4B56-FDFF-DD47-ADAD-BB5C817668AB}" srcOrd="0" destOrd="2" presId="urn:microsoft.com/office/officeart/2008/layout/CircularPictureCallout"/>
    <dgm:cxn modelId="{8FEC54F1-3960-314A-8FC9-F0010DEC5493}" type="presOf" srcId="{C8DAC0B1-F528-5D49-BFB2-5D0ABA3A0024}" destId="{646FA060-238E-2844-8C3C-9B082EFC5865}" srcOrd="0" destOrd="1"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4043ADF1-951C-344C-BA1A-25F7C3DB4F6D}" srcId="{DAEBC401-884C-6842-9ABD-72506B29C70B}" destId="{40CCA8FA-C21E-7F4C-A918-DB0EE3E5A9F5}" srcOrd="1" destOrd="0" parTransId="{8993E50C-D79B-0743-B41E-138944B8FB67}" sibTransId="{7CBAC8A7-B9DF-DA46-96DA-B360CF018B41}"/>
    <dgm:cxn modelId="{1BB1C015-50B2-5441-A6BD-F6E5FA5CF2CB}" type="presOf" srcId="{7BB716DC-068B-C24E-B8D4-E9B4453A5466}" destId="{908A4B56-FDFF-DD47-ADAD-BB5C817668AB}" srcOrd="0" destOrd="1" presId="urn:microsoft.com/office/officeart/2008/layout/CircularPictureCallout"/>
    <dgm:cxn modelId="{00050DCC-45A3-8040-8DC0-5937E5C7CFFF}" type="presOf" srcId="{32ADB176-565B-4846-83CB-84F544BAA024}" destId="{D9EB1B0F-8C96-9343-9CD4-1F7F298BA8C8}" srcOrd="0" destOrd="0" presId="urn:microsoft.com/office/officeart/2008/layout/CircularPictureCallout"/>
    <dgm:cxn modelId="{8895CB52-25EE-D240-B9C3-1CD385EA6124}" type="presOf" srcId="{5BD1171D-314B-CA42-B35F-2F0116DD6713}" destId="{286E283C-527A-344B-B6C3-7392F428269C}"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3EBCA861-F7B2-6949-A331-85D19DDFC199}" type="presOf" srcId="{61744628-CB1C-C847-82C3-618407B49F09}" destId="{45084007-87B7-AC4C-9E0B-D573676E5F82}"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B9E93C74-9128-2845-8241-1EAB21207F1A}" srcId="{8F3E48A8-6CBB-4E48-A4B9-F5A68067B865}" destId="{61744628-CB1C-C847-82C3-618407B49F09}" srcOrd="0" destOrd="0" parTransId="{D1C39445-C86D-854A-AF34-4195EA0CAAB9}" sibTransId="{32ADB176-565B-4846-83CB-84F544BAA024}"/>
    <dgm:cxn modelId="{E6C41E8B-DF4C-1B43-B805-ADD285D3E1DB}" srcId="{DAEBC401-884C-6842-9ABD-72506B29C70B}" destId="{7BB716DC-068B-C24E-B8D4-E9B4453A5466}" srcOrd="0" destOrd="0" parTransId="{F1BB0079-4A56-FD40-85A4-64DF39ED90BF}" sibTransId="{E3199A6C-E4B7-AA42-8A38-164FCF16ED2A}"/>
    <dgm:cxn modelId="{5A47F16F-918F-7041-870A-C8D8383EE40A}" srcId="{DAEBC401-884C-6842-9ABD-72506B29C70B}" destId="{716DA12F-0F8E-384F-B074-44E3BDE48826}" srcOrd="2" destOrd="0" parTransId="{936F141F-38EB-2240-8D52-DAE11150F995}" sibTransId="{453E55C4-43DF-6446-B789-FB1B146BE474}"/>
    <dgm:cxn modelId="{D335AEB4-BB0D-1440-8E2E-F94578A6F421}" type="presOf" srcId="{9F71258F-FC60-6140-A1D5-8B0435F02E85}" destId="{F9EF6568-7566-8B4E-BC71-5892D97D18DC}" srcOrd="0" destOrd="0" presId="urn:microsoft.com/office/officeart/2008/layout/CircularPictureCallout"/>
    <dgm:cxn modelId="{B0E5CDF2-4165-7B4C-81A9-1BACC24418DF}" type="presParOf" srcId="{54C8B1A1-E8F0-8A4D-8E7C-451CAD617815}" destId="{CFA98EAE-98C1-5048-B722-D48E09C18E49}" srcOrd="0" destOrd="0" presId="urn:microsoft.com/office/officeart/2008/layout/CircularPictureCallout"/>
    <dgm:cxn modelId="{4895C9E9-BEF0-5B42-A264-7C6D90990D9C}" type="presParOf" srcId="{CFA98EAE-98C1-5048-B722-D48E09C18E49}" destId="{B4275DFC-36B3-A84C-B9AA-D5BBC40271AE}" srcOrd="0" destOrd="0" presId="urn:microsoft.com/office/officeart/2008/layout/CircularPictureCallout"/>
    <dgm:cxn modelId="{559FCE0B-9B1F-C143-9B65-BF4CDA0F0FB0}" type="presParOf" srcId="{B4275DFC-36B3-A84C-B9AA-D5BBC40271AE}" destId="{D9EB1B0F-8C96-9343-9CD4-1F7F298BA8C8}" srcOrd="0" destOrd="0" presId="urn:microsoft.com/office/officeart/2008/layout/CircularPictureCallout"/>
    <dgm:cxn modelId="{FC6EECC3-A364-8C44-9A18-7204E86001D8}" type="presParOf" srcId="{CFA98EAE-98C1-5048-B722-D48E09C18E49}" destId="{45084007-87B7-AC4C-9E0B-D573676E5F82}" srcOrd="1" destOrd="0" presId="urn:microsoft.com/office/officeart/2008/layout/CircularPictureCallout"/>
    <dgm:cxn modelId="{3B1926F2-D434-2B49-A685-6ED76C4844FA}" type="presParOf" srcId="{CFA98EAE-98C1-5048-B722-D48E09C18E49}" destId="{D34FEB0F-5F3D-D648-B9B7-AAA1AC26EF27}" srcOrd="2" destOrd="0" presId="urn:microsoft.com/office/officeart/2008/layout/CircularPictureCallout"/>
    <dgm:cxn modelId="{F126955D-0989-D549-A69B-16677B136B48}" type="presParOf" srcId="{D34FEB0F-5F3D-D648-B9B7-AAA1AC26EF27}" destId="{286E283C-527A-344B-B6C3-7392F428269C}" srcOrd="0" destOrd="0" presId="urn:microsoft.com/office/officeart/2008/layout/CircularPictureCallout"/>
    <dgm:cxn modelId="{7023D6FB-0AE8-284C-9E60-6C920E43AB96}" type="presParOf" srcId="{CFA98EAE-98C1-5048-B722-D48E09C18E49}" destId="{776BB0D2-0023-3D4C-A539-517EB81637D2}" srcOrd="3" destOrd="0" presId="urn:microsoft.com/office/officeart/2008/layout/CircularPictureCallout"/>
    <dgm:cxn modelId="{8900C8E4-A13F-2544-9B5B-181B1AA38FAD}" type="presParOf" srcId="{CFA98EAE-98C1-5048-B722-D48E09C18E49}" destId="{6F57EF74-2A55-AF49-8321-44CE903C700D}" srcOrd="4" destOrd="0" presId="urn:microsoft.com/office/officeart/2008/layout/CircularPictureCallout"/>
    <dgm:cxn modelId="{702C26D3-3BA5-444F-BE7B-E7ACDFBAC09A}" type="presParOf" srcId="{6F57EF74-2A55-AF49-8321-44CE903C700D}" destId="{7CB79483-FECB-7B42-B9AA-D9954A46F72B}" srcOrd="0" destOrd="0" presId="urn:microsoft.com/office/officeart/2008/layout/CircularPictureCallout"/>
    <dgm:cxn modelId="{570DD238-8BCE-D042-B62B-BA9BCFD7CE1D}" type="presParOf" srcId="{CFA98EAE-98C1-5048-B722-D48E09C18E49}" destId="{0BCE321E-7AE8-134E-93AF-0972439F9866}" srcOrd="5" destOrd="0" presId="urn:microsoft.com/office/officeart/2008/layout/CircularPictureCallout"/>
    <dgm:cxn modelId="{4D5188E2-D1BB-1641-A878-D1ECFF405E7E}" type="presParOf" srcId="{0BCE321E-7AE8-134E-93AF-0972439F9866}" destId="{F9EF6568-7566-8B4E-BC71-5892D97D18DC}" srcOrd="0" destOrd="0" presId="urn:microsoft.com/office/officeart/2008/layout/CircularPictureCallout"/>
    <dgm:cxn modelId="{8619773F-37DF-F440-A197-881957ED95FC}" type="presParOf" srcId="{CFA98EAE-98C1-5048-B722-D48E09C18E49}" destId="{F1DB3FE6-C29E-5C46-9A99-C7C240EEBB71}" srcOrd="6" destOrd="0" presId="urn:microsoft.com/office/officeart/2008/layout/CircularPictureCallout"/>
    <dgm:cxn modelId="{3D2EA9F5-3DFD-FE4F-A847-2645AA485559}" type="presParOf" srcId="{CFA98EAE-98C1-5048-B722-D48E09C18E49}" destId="{FE77625F-B196-AD4D-A7F3-AC18EBA6DC5A}" srcOrd="7" destOrd="0" presId="urn:microsoft.com/office/officeart/2008/layout/CircularPictureCallout"/>
    <dgm:cxn modelId="{0CADCBA0-C564-784E-AAB1-5D7890167351}" type="presParOf" srcId="{FE77625F-B196-AD4D-A7F3-AC18EBA6DC5A}" destId="{646FA060-238E-2844-8C3C-9B082EFC5865}" srcOrd="0" destOrd="0" presId="urn:microsoft.com/office/officeart/2008/layout/CircularPictureCallout"/>
    <dgm:cxn modelId="{BD525E48-B2C8-8C44-A77A-7CC9E1F95FF9}" type="presParOf" srcId="{CFA98EAE-98C1-5048-B722-D48E09C18E49}" destId="{929416C2-ECA4-F444-8A70-F175E314AC49}" srcOrd="8" destOrd="0" presId="urn:microsoft.com/office/officeart/2008/layout/CircularPictureCallout"/>
    <dgm:cxn modelId="{B2A325CE-24CA-6F4A-B3EB-14735281F412}" type="presParOf" srcId="{929416C2-ECA4-F444-8A70-F175E314AC49}" destId="{C6626269-55C3-C147-9DA3-7C834308686E}" srcOrd="0" destOrd="0" presId="urn:microsoft.com/office/officeart/2008/layout/CircularPictureCallout"/>
    <dgm:cxn modelId="{4D5918CA-79E7-0C45-8EF5-76DAC9975639}" type="presParOf" srcId="{CFA98EAE-98C1-5048-B722-D48E09C18E49}" destId="{4EA64F31-FE2B-FE46-9AAA-FA1921DC6EC3}" srcOrd="9" destOrd="0" presId="urn:microsoft.com/office/officeart/2008/layout/CircularPictureCallout"/>
    <dgm:cxn modelId="{6156A737-2199-374B-ABC4-43DE44C15E10}" type="presParOf" srcId="{CFA98EAE-98C1-5048-B722-D48E09C18E49}" destId="{C6644B87-926C-4F4E-B86C-B142195160D9}" srcOrd="10" destOrd="0" presId="urn:microsoft.com/office/officeart/2008/layout/CircularPictureCallout"/>
    <dgm:cxn modelId="{B2A450DB-A35E-E14C-8977-39F1DF5BCEF5}"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CB559C8D-701E-1B41-B849-798643DEFAC7}" type="presOf" srcId="{C8DAC0B1-F528-5D49-BFB2-5D0ABA3A0024}" destId="{646FA060-238E-2844-8C3C-9B082EFC5865}" srcOrd="0" destOrd="1"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DBD98C64-F06F-A642-8F5D-D436622CDC99}" type="presOf" srcId="{7BB716DC-068B-C24E-B8D4-E9B4453A5466}" destId="{908A4B56-FDFF-DD47-ADAD-BB5C817668AB}" srcOrd="0" destOrd="1"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AB4EFBF0-8944-AE40-9373-72CDB855FB16}" type="presOf" srcId="{716DA12F-0F8E-384F-B074-44E3BDE48826}" destId="{908A4B56-FDFF-DD47-ADAD-BB5C817668AB}" srcOrd="0" destOrd="3" presId="urn:microsoft.com/office/officeart/2008/layout/CircularPictureCallout"/>
    <dgm:cxn modelId="{49F94B38-9FBB-A34F-88D3-1A01D9B244E3}" type="presOf" srcId="{E2211288-23C5-7C49-9910-0631D9159844}" destId="{646FA060-238E-2844-8C3C-9B082EFC5865}" srcOrd="0" destOrd="0" presId="urn:microsoft.com/office/officeart/2008/layout/CircularPictureCallout"/>
    <dgm:cxn modelId="{DA6446D4-207D-A14D-84B0-598D35F46E60}" type="presOf" srcId="{9F71258F-FC60-6140-A1D5-8B0435F02E85}" destId="{F9EF6568-7566-8B4E-BC71-5892D97D18DC}" srcOrd="0" destOrd="0" presId="urn:microsoft.com/office/officeart/2008/layout/CircularPictureCallout"/>
    <dgm:cxn modelId="{6EB9001E-0263-5F45-BCA0-CB867C6C3141}" type="presOf" srcId="{1CE84540-CA3A-2E43-8D8C-2043FA48C8E1}" destId="{C6626269-55C3-C147-9DA3-7C834308686E}" srcOrd="0" destOrd="0" presId="urn:microsoft.com/office/officeart/2008/layout/CircularPictureCallout"/>
    <dgm:cxn modelId="{657452B9-49AD-114C-84C8-3EEDAFC64968}" type="presOf" srcId="{61744628-CB1C-C847-82C3-618407B49F09}" destId="{45084007-87B7-AC4C-9E0B-D573676E5F82}"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D2635A19-E7DA-F141-80F6-DEBBBAE7726E}" type="presOf" srcId="{DAEBC401-884C-6842-9ABD-72506B29C70B}" destId="{908A4B56-FDFF-DD47-ADAD-BB5C817668AB}" srcOrd="0" destOrd="0" presId="urn:microsoft.com/office/officeart/2008/layout/CircularPictureCallout"/>
    <dgm:cxn modelId="{F98AC386-8E69-5B49-97E8-2A2AFA28DB5F}" type="presOf" srcId="{8F3E48A8-6CBB-4E48-A4B9-F5A68067B865}" destId="{54C8B1A1-E8F0-8A4D-8E7C-451CAD617815}" srcOrd="0" destOrd="0" presId="urn:microsoft.com/office/officeart/2008/layout/CircularPictureCallout"/>
    <dgm:cxn modelId="{F3C0D09A-1F8B-5F4D-B3DF-67C684FCA8E9}" type="presOf" srcId="{40CCA8FA-C21E-7F4C-A918-DB0EE3E5A9F5}" destId="{908A4B56-FDFF-DD47-ADAD-BB5C817668AB}" srcOrd="0" destOrd="2" presId="urn:microsoft.com/office/officeart/2008/layout/CircularPictureCallout"/>
    <dgm:cxn modelId="{E1A99B54-9FE0-E54F-BF29-AC93DDDB1AC4}" type="presOf" srcId="{32ADB176-565B-4846-83CB-84F544BAA024}" destId="{D9EB1B0F-8C96-9343-9CD4-1F7F298BA8C8}" srcOrd="0" destOrd="0" presId="urn:microsoft.com/office/officeart/2008/layout/CircularPictureCallout"/>
    <dgm:cxn modelId="{6F6E1CBA-25B5-2F40-82BE-64144C315961}" type="presOf" srcId="{14D4E985-E970-DE49-A835-23B5BCBB9D09}" destId="{7CB79483-FECB-7B42-B9AA-D9954A46F72B}" srcOrd="0" destOrd="0" presId="urn:microsoft.com/office/officeart/2008/layout/CircularPictureCallout"/>
    <dgm:cxn modelId="{7582EA5F-2A8B-1047-A4E8-2FB59249BE5F}" type="presOf" srcId="{869A7BDD-9E78-0546-B04B-0B5FABD4335F}" destId="{7CB79483-FECB-7B42-B9AA-D9954A46F72B}" srcOrd="0" destOrd="1" presId="urn:microsoft.com/office/officeart/2008/layout/CircularPictureCallout"/>
    <dgm:cxn modelId="{C871EBE6-4254-9744-9245-8DE3182F77E3}" type="presOf" srcId="{5BD1171D-314B-CA42-B35F-2F0116DD6713}" destId="{286E283C-527A-344B-B6C3-7392F428269C}"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E8C98164-3A0D-A84D-AEC6-B210C030FE64}" srcId="{8F3E48A8-6CBB-4E48-A4B9-F5A68067B865}" destId="{14D4E985-E970-DE49-A835-23B5BCBB9D09}" srcOrd="1" destOrd="0" parTransId="{B02355A8-B942-9A40-BB9C-4FA40DE9648F}" sibTransId="{5BD1171D-314B-CA42-B35F-2F0116DD6713}"/>
    <dgm:cxn modelId="{4043ADF1-951C-344C-BA1A-25F7C3DB4F6D}" srcId="{DAEBC401-884C-6842-9ABD-72506B29C70B}" destId="{40CCA8FA-C21E-7F4C-A918-DB0EE3E5A9F5}" srcOrd="1" destOrd="0" parTransId="{8993E50C-D79B-0743-B41E-138944B8FB67}" sibTransId="{7CBAC8A7-B9DF-DA46-96DA-B360CF018B41}"/>
    <dgm:cxn modelId="{9AD96B12-4864-0641-9355-5AB59D8AE55D}" type="presParOf" srcId="{54C8B1A1-E8F0-8A4D-8E7C-451CAD617815}" destId="{CFA98EAE-98C1-5048-B722-D48E09C18E49}" srcOrd="0" destOrd="0" presId="urn:microsoft.com/office/officeart/2008/layout/CircularPictureCallout"/>
    <dgm:cxn modelId="{0B04D262-2105-F540-B11C-39154F96FDA3}" type="presParOf" srcId="{CFA98EAE-98C1-5048-B722-D48E09C18E49}" destId="{B4275DFC-36B3-A84C-B9AA-D5BBC40271AE}" srcOrd="0" destOrd="0" presId="urn:microsoft.com/office/officeart/2008/layout/CircularPictureCallout"/>
    <dgm:cxn modelId="{F4CF70CA-C2AD-DE40-81F4-97CAC49B148F}" type="presParOf" srcId="{B4275DFC-36B3-A84C-B9AA-D5BBC40271AE}" destId="{D9EB1B0F-8C96-9343-9CD4-1F7F298BA8C8}" srcOrd="0" destOrd="0" presId="urn:microsoft.com/office/officeart/2008/layout/CircularPictureCallout"/>
    <dgm:cxn modelId="{2648C191-1425-A44B-8A7F-5FA63617B89B}" type="presParOf" srcId="{CFA98EAE-98C1-5048-B722-D48E09C18E49}" destId="{45084007-87B7-AC4C-9E0B-D573676E5F82}" srcOrd="1" destOrd="0" presId="urn:microsoft.com/office/officeart/2008/layout/CircularPictureCallout"/>
    <dgm:cxn modelId="{916E1BC8-4CE0-7441-A15D-BD9C84B71649}" type="presParOf" srcId="{CFA98EAE-98C1-5048-B722-D48E09C18E49}" destId="{D34FEB0F-5F3D-D648-B9B7-AAA1AC26EF27}" srcOrd="2" destOrd="0" presId="urn:microsoft.com/office/officeart/2008/layout/CircularPictureCallout"/>
    <dgm:cxn modelId="{7BE03959-65F2-A142-B17D-827819F25ED0}" type="presParOf" srcId="{D34FEB0F-5F3D-D648-B9B7-AAA1AC26EF27}" destId="{286E283C-527A-344B-B6C3-7392F428269C}" srcOrd="0" destOrd="0" presId="urn:microsoft.com/office/officeart/2008/layout/CircularPictureCallout"/>
    <dgm:cxn modelId="{BF5F70C7-395D-D040-AC24-D950821100FC}" type="presParOf" srcId="{CFA98EAE-98C1-5048-B722-D48E09C18E49}" destId="{776BB0D2-0023-3D4C-A539-517EB81637D2}" srcOrd="3" destOrd="0" presId="urn:microsoft.com/office/officeart/2008/layout/CircularPictureCallout"/>
    <dgm:cxn modelId="{4ADD34F6-2DC6-E041-ABAF-B0BCF8EA4CD6}" type="presParOf" srcId="{CFA98EAE-98C1-5048-B722-D48E09C18E49}" destId="{6F57EF74-2A55-AF49-8321-44CE903C700D}" srcOrd="4" destOrd="0" presId="urn:microsoft.com/office/officeart/2008/layout/CircularPictureCallout"/>
    <dgm:cxn modelId="{D9EC94D3-5676-8E4D-8AA8-2C9E829A4037}" type="presParOf" srcId="{6F57EF74-2A55-AF49-8321-44CE903C700D}" destId="{7CB79483-FECB-7B42-B9AA-D9954A46F72B}" srcOrd="0" destOrd="0" presId="urn:microsoft.com/office/officeart/2008/layout/CircularPictureCallout"/>
    <dgm:cxn modelId="{7BF3ACE4-13B7-E446-9A14-5FC829DE776A}" type="presParOf" srcId="{CFA98EAE-98C1-5048-B722-D48E09C18E49}" destId="{0BCE321E-7AE8-134E-93AF-0972439F9866}" srcOrd="5" destOrd="0" presId="urn:microsoft.com/office/officeart/2008/layout/CircularPictureCallout"/>
    <dgm:cxn modelId="{EC374CD6-44D1-374D-8464-5075DEAC8BDA}" type="presParOf" srcId="{0BCE321E-7AE8-134E-93AF-0972439F9866}" destId="{F9EF6568-7566-8B4E-BC71-5892D97D18DC}" srcOrd="0" destOrd="0" presId="urn:microsoft.com/office/officeart/2008/layout/CircularPictureCallout"/>
    <dgm:cxn modelId="{8576BA7B-C38A-964A-82E1-7805045873C7}" type="presParOf" srcId="{CFA98EAE-98C1-5048-B722-D48E09C18E49}" destId="{F1DB3FE6-C29E-5C46-9A99-C7C240EEBB71}" srcOrd="6" destOrd="0" presId="urn:microsoft.com/office/officeart/2008/layout/CircularPictureCallout"/>
    <dgm:cxn modelId="{B1644D61-4A2D-2742-9674-4F2E85EDB410}" type="presParOf" srcId="{CFA98EAE-98C1-5048-B722-D48E09C18E49}" destId="{FE77625F-B196-AD4D-A7F3-AC18EBA6DC5A}" srcOrd="7" destOrd="0" presId="urn:microsoft.com/office/officeart/2008/layout/CircularPictureCallout"/>
    <dgm:cxn modelId="{0EDD8C23-3C0D-8741-A4F6-10DCEF16EFDF}" type="presParOf" srcId="{FE77625F-B196-AD4D-A7F3-AC18EBA6DC5A}" destId="{646FA060-238E-2844-8C3C-9B082EFC5865}" srcOrd="0" destOrd="0" presId="urn:microsoft.com/office/officeart/2008/layout/CircularPictureCallout"/>
    <dgm:cxn modelId="{78FDAE7F-DE6C-3D45-9E9D-A0E95DFD0BC3}" type="presParOf" srcId="{CFA98EAE-98C1-5048-B722-D48E09C18E49}" destId="{929416C2-ECA4-F444-8A70-F175E314AC49}" srcOrd="8" destOrd="0" presId="urn:microsoft.com/office/officeart/2008/layout/CircularPictureCallout"/>
    <dgm:cxn modelId="{F8316F8A-CF65-6742-9D90-89FEBA139590}" type="presParOf" srcId="{929416C2-ECA4-F444-8A70-F175E314AC49}" destId="{C6626269-55C3-C147-9DA3-7C834308686E}" srcOrd="0" destOrd="0" presId="urn:microsoft.com/office/officeart/2008/layout/CircularPictureCallout"/>
    <dgm:cxn modelId="{6A6EA398-98CB-4A4A-A0DA-DEAB681E6AF9}" type="presParOf" srcId="{CFA98EAE-98C1-5048-B722-D48E09C18E49}" destId="{4EA64F31-FE2B-FE46-9AAA-FA1921DC6EC3}" srcOrd="9" destOrd="0" presId="urn:microsoft.com/office/officeart/2008/layout/CircularPictureCallout"/>
    <dgm:cxn modelId="{1455194D-519E-A340-BBFF-EE19145FE484}" type="presParOf" srcId="{CFA98EAE-98C1-5048-B722-D48E09C18E49}" destId="{C6644B87-926C-4F4E-B86C-B142195160D9}" srcOrd="10" destOrd="0" presId="urn:microsoft.com/office/officeart/2008/layout/CircularPictureCallout"/>
    <dgm:cxn modelId="{0173D154-0471-C24E-B4AC-ADE147260B5A}"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E2211288-23C5-7C49-9910-0631D9159844}">
      <dgm:prSet phldrT="[Text]"/>
      <dgm:spPr/>
      <dgm:t>
        <a:bodyPr/>
        <a:lstStyle/>
        <a:p>
          <a:endParaRPr lang="en-US" dirty="0"/>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81572CA8-9E69-9947-B5C7-91FC5DC0D655}" type="presOf" srcId="{32ADB176-565B-4846-83CB-84F544BAA024}" destId="{D9EB1B0F-8C96-9343-9CD4-1F7F298BA8C8}"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29177504-950B-8349-9E93-BFFB7DF03083}" type="presOf" srcId="{DAEBC401-884C-6842-9ABD-72506B29C70B}" destId="{908A4B56-FDFF-DD47-ADAD-BB5C817668AB}"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42A9891F-490E-9D40-940F-0F275837F2BA}" type="presOf" srcId="{9F71258F-FC60-6140-A1D5-8B0435F02E85}" destId="{F9EF6568-7566-8B4E-BC71-5892D97D18DC}" srcOrd="0" destOrd="0" presId="urn:microsoft.com/office/officeart/2008/layout/CircularPictureCallout"/>
    <dgm:cxn modelId="{0CA337B4-6023-3A4E-9824-3985EA01DD2B}" type="presOf" srcId="{1CE84540-CA3A-2E43-8D8C-2043FA48C8E1}" destId="{C6626269-55C3-C147-9DA3-7C834308686E}"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E66E18B6-534C-C54C-875A-D82BE5784DBC}" type="presOf" srcId="{5BD1171D-314B-CA42-B35F-2F0116DD6713}" destId="{286E283C-527A-344B-B6C3-7392F428269C}" srcOrd="0" destOrd="0" presId="urn:microsoft.com/office/officeart/2008/layout/CircularPictureCallout"/>
    <dgm:cxn modelId="{7E2DEA0A-1C68-074D-8679-79A1825E8834}" type="presOf" srcId="{8F3E48A8-6CBB-4E48-A4B9-F5A68067B865}" destId="{54C8B1A1-E8F0-8A4D-8E7C-451CAD617815}" srcOrd="0" destOrd="0" presId="urn:microsoft.com/office/officeart/2008/layout/CircularPictureCallout"/>
    <dgm:cxn modelId="{307CE87D-A444-D94C-B85C-8BA148E73EE7}" type="presOf" srcId="{E2211288-23C5-7C49-9910-0631D9159844}" destId="{646FA060-238E-2844-8C3C-9B082EFC5865}"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389258"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389258"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389258"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41258"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491032"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491032" y="4815299"/>
        <a:ext cx="3796296" cy="1358889"/>
      </dsp:txXfrm>
    </dsp:sp>
    <dsp:sp modelId="{286E283C-527A-344B-B6C3-7392F428269C}">
      <dsp:nvSpPr>
        <dsp:cNvPr id="0" name=""/>
        <dsp:cNvSpPr/>
      </dsp:nvSpPr>
      <dsp:spPr>
        <a:xfrm>
          <a:off x="8090018"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424042" y="672515"/>
          <a:ext cx="674900"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424042" y="672515"/>
        <a:ext cx="674900" cy="1069610"/>
      </dsp:txXfrm>
    </dsp:sp>
    <dsp:sp modelId="{F9EF6568-7566-8B4E-BC71-5892D97D18DC}">
      <dsp:nvSpPr>
        <dsp:cNvPr id="0" name=""/>
        <dsp:cNvSpPr/>
      </dsp:nvSpPr>
      <dsp:spPr>
        <a:xfrm>
          <a:off x="7362430"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522035" y="2851542"/>
          <a:ext cx="578864"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0" rIns="179070" bIns="0" numCol="1" spcCol="1270" anchor="ctr" anchorCtr="0">
          <a:noAutofit/>
        </a:bodyPr>
        <a:lstStyle/>
        <a:p>
          <a:pPr lvl="0" algn="l" defTabSz="2089150">
            <a:lnSpc>
              <a:spcPct val="90000"/>
            </a:lnSpc>
            <a:spcBef>
              <a:spcPct val="0"/>
            </a:spcBef>
            <a:spcAft>
              <a:spcPct val="35000"/>
            </a:spcAft>
          </a:pPr>
          <a:endParaRPr lang="en-US" sz="4700" kern="1200" dirty="0"/>
        </a:p>
      </dsp:txBody>
      <dsp:txXfrm>
        <a:off x="9522035" y="2851542"/>
        <a:ext cx="578864" cy="678100"/>
      </dsp:txXfrm>
    </dsp:sp>
    <dsp:sp modelId="{C6626269-55C3-C147-9DA3-7C834308686E}">
      <dsp:nvSpPr>
        <dsp:cNvPr id="0" name=""/>
        <dsp:cNvSpPr/>
      </dsp:nvSpPr>
      <dsp:spPr>
        <a:xfrm>
          <a:off x="7711804"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10331026" y="4619629"/>
          <a:ext cx="142669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331026" y="4619629"/>
        <a:ext cx="1426699" cy="182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xmlns=""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xmlns=""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xmlns=""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26.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126</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145</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13</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58</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59</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104</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10/5/18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 Id="rId3" Type="http://schemas.openxmlformats.org/officeDocument/2006/relationships/image" Target="../media/image10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tiff"/><Relationship Id="rId3" Type="http://schemas.openxmlformats.org/officeDocument/2006/relationships/image" Target="../media/image107.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openxmlformats.org/officeDocument/2006/relationships/image" Target="../media/image110.png"/></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tiff"/></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tif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1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 Id="rId3" Type="http://schemas.openxmlformats.org/officeDocument/2006/relationships/chart" Target="../charts/chart16.xml"/></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 Id="rId3" Type="http://schemas.openxmlformats.org/officeDocument/2006/relationships/chart" Target="../charts/char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8.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tif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tiff"/></Relationships>
</file>

<file path=ppt/slides/_rels/slide129.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7.jpe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1" Type="http://schemas.openxmlformats.org/officeDocument/2006/relationships/diagramColors" Target="../diagrams/colors13.xml"/><Relationship Id="rId12"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130.png"/><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diagramData" Target="../diagrams/data13.xml"/><Relationship Id="rId9" Type="http://schemas.openxmlformats.org/officeDocument/2006/relationships/diagramLayout" Target="../diagrams/layout13.xml"/><Relationship Id="rId10" Type="http://schemas.openxmlformats.org/officeDocument/2006/relationships/diagramQuickStyle" Target="../diagrams/quickStyle13.xml"/></Relationships>
</file>

<file path=ppt/slides/_rels/slide132.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131.tiff"/><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33.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diagramData" Target="../diagrams/data16.xml"/><Relationship Id="rId5" Type="http://schemas.openxmlformats.org/officeDocument/2006/relationships/diagramLayout" Target="../diagrams/layout16.xml"/><Relationship Id="rId6" Type="http://schemas.openxmlformats.org/officeDocument/2006/relationships/diagramQuickStyle" Target="../diagrams/quickStyle16.xml"/><Relationship Id="rId7" Type="http://schemas.openxmlformats.org/officeDocument/2006/relationships/diagramColors" Target="../diagrams/colors16.xml"/><Relationship Id="rId8"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135.xml.rels><?xml version="1.0" encoding="UTF-8" standalone="yes"?>
<Relationships xmlns="http://schemas.openxmlformats.org/package/2006/relationships"><Relationship Id="rId11" Type="http://schemas.openxmlformats.org/officeDocument/2006/relationships/diagramColors" Target="../diagrams/colors19.xml"/><Relationship Id="rId12"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35.png"/><Relationship Id="rId8" Type="http://schemas.openxmlformats.org/officeDocument/2006/relationships/diagramData" Target="../diagrams/data19.xml"/><Relationship Id="rId9" Type="http://schemas.openxmlformats.org/officeDocument/2006/relationships/diagramLayout" Target="../diagrams/layout19.xml"/><Relationship Id="rId10" Type="http://schemas.openxmlformats.org/officeDocument/2006/relationships/diagramQuickStyle" Target="../diagrams/quickStyle19.xml"/></Relationships>
</file>

<file path=ppt/slides/_rels/slide136.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137.png"/><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diagramData" Target="../diagrams/data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140.png"/><Relationship Id="rId10" Type="http://schemas.openxmlformats.org/officeDocument/2006/relationships/image" Target="../media/image13.emf"/><Relationship Id="rId11" Type="http://schemas.openxmlformats.org/officeDocument/2006/relationships/diagramData" Target="../diagrams/data22.xml"/><Relationship Id="rId12" Type="http://schemas.openxmlformats.org/officeDocument/2006/relationships/diagramLayout" Target="../diagrams/layout22.xml"/><Relationship Id="rId13" Type="http://schemas.openxmlformats.org/officeDocument/2006/relationships/diagramQuickStyle" Target="../diagrams/quickStyle22.xml"/><Relationship Id="rId14" Type="http://schemas.openxmlformats.org/officeDocument/2006/relationships/diagramColors" Target="../diagrams/colors22.xml"/><Relationship Id="rId15" Type="http://schemas.microsoft.com/office/2007/relationships/diagramDrawing" Target="../diagrams/drawing22.xml"/><Relationship Id="rId16" Type="http://schemas.openxmlformats.org/officeDocument/2006/relationships/image" Target="../media/image14.png"/><Relationship Id="rId17" Type="http://schemas.openxmlformats.org/officeDocument/2006/relationships/image" Target="../media/image138.png"/><Relationship Id="rId18" Type="http://schemas.microsoft.com/office/2007/relationships/hdphoto" Target="../media/hdphoto5.wdp"/><Relationship Id="rId19"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diagramData" Target="../diagrams/data21.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10.emf"/><Relationship Id="rId8" Type="http://schemas.openxmlformats.org/officeDocument/2006/relationships/image" Target="../media/image11.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jpeg"/></Relationships>
</file>

<file path=ppt/slides/_rels/slide145.xml.rels><?xml version="1.0" encoding="UTF-8" standalone="yes"?>
<Relationships xmlns="http://schemas.openxmlformats.org/package/2006/relationships"><Relationship Id="rId3" Type="http://schemas.openxmlformats.org/officeDocument/2006/relationships/image" Target="../media/image142.jpeg"/><Relationship Id="rId4" Type="http://schemas.openxmlformats.org/officeDocument/2006/relationships/image" Target="../media/image143.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44.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51.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46.png"/><Relationship Id="rId5" Type="http://schemas.microsoft.com/office/2007/relationships/hdphoto" Target="../media/hdphoto7.wdp"/><Relationship Id="rId6" Type="http://schemas.openxmlformats.org/officeDocument/2006/relationships/image" Target="../media/image147.png"/><Relationship Id="rId7" Type="http://schemas.microsoft.com/office/2007/relationships/hdphoto" Target="../media/hdphoto8.wdp"/><Relationship Id="rId8" Type="http://schemas.openxmlformats.org/officeDocument/2006/relationships/image" Target="../media/image148.png"/><Relationship Id="rId9" Type="http://schemas.microsoft.com/office/2007/relationships/hdphoto" Target="../media/hdphoto9.wdp"/><Relationship Id="rId10" Type="http://schemas.openxmlformats.org/officeDocument/2006/relationships/image" Target="../media/image149.jpeg"/><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1.jpeg"/></Relationships>
</file>

<file path=ppt/slides/_rels/slide15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2.tiff"/><Relationship Id="rId6" Type="http://schemas.openxmlformats.org/officeDocument/2006/relationships/image" Target="../media/image13.emf"/><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3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tiff"/><Relationship Id="rId3" Type="http://schemas.openxmlformats.org/officeDocument/2006/relationships/image" Target="../media/image3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tiff"/><Relationship Id="rId3" Type="http://schemas.openxmlformats.org/officeDocument/2006/relationships/image" Target="../media/image4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75.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75.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75.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tiff"/></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9"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tiff"/><Relationship Id="rId3" Type="http://schemas.openxmlformats.org/officeDocument/2006/relationships/image" Target="../media/image86.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image" Target="../media/image9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 Id="rId3" Type="http://schemas.openxmlformats.org/officeDocument/2006/relationships/image" Target="../media/image102.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smtClean="0">
                <a:solidFill>
                  <a:schemeClr val="tx1"/>
                </a:solidFill>
              </a:rPr>
              <a:t>Goals:</a:t>
            </a:r>
            <a:r>
              <a:rPr lang="en-US" sz="4800" b="1" dirty="0" smtClean="0">
                <a:solidFill>
                  <a:schemeClr val="tx1"/>
                </a:solidFill>
              </a:rPr>
              <a:t> </a:t>
            </a:r>
            <a:endParaRPr lang="en-US" sz="4800" b="1" dirty="0">
              <a:solidFill>
                <a:schemeClr val="tx1"/>
              </a:solidFill>
            </a:endParaRPr>
          </a:p>
          <a:p>
            <a:pPr marL="1766888" lvl="1" indent="-742950">
              <a:buFont typeface="+mj-lt"/>
              <a:buAutoNum type="arabicPeriod"/>
              <a:tabLst>
                <a:tab pos="11366500" algn="l"/>
              </a:tabLst>
            </a:pPr>
            <a:r>
              <a:rPr lang="en-US" sz="3600" dirty="0" smtClean="0">
                <a:solidFill>
                  <a:schemeClr val="tx1"/>
                </a:solidFill>
                <a:latin typeface="Calibri" charset="0"/>
              </a:rPr>
              <a:t>Understand </a:t>
            </a:r>
            <a:r>
              <a:rPr lang="en-US" sz="3600" dirty="0">
                <a:solidFill>
                  <a:schemeClr val="tx1"/>
                </a:solidFill>
                <a:latin typeface="Calibri" charset="0"/>
              </a:rPr>
              <a:t>the relationship between nutrition storage,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Nutrition stores at </a:t>
            </a:r>
            <a:r>
              <a:rPr lang="en-US" smtClean="0">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t>
            </a:r>
          </a:p>
        </p:txBody>
      </p:sp>
      <p:sp>
        <p:nvSpPr>
          <p:cNvPr id="3" name="Content Placeholder 2"/>
          <p:cNvSpPr>
            <a:spLocks noGrp="1"/>
          </p:cNvSpPr>
          <p:nvPr>
            <p:ph idx="1"/>
          </p:nvPr>
        </p:nvSpPr>
        <p:spPr/>
        <p:txBody>
          <a:bodyPr/>
          <a:lstStyle/>
          <a:p>
            <a:r>
              <a:rPr lang="en-US" dirty="0" smtClean="0"/>
              <a:t>How can we diagnose diapause?</a:t>
            </a:r>
            <a:endParaRPr lang="en-US" dirty="0"/>
          </a:p>
          <a:p>
            <a:r>
              <a:rPr lang="en-US" dirty="0"/>
              <a:t>Are longer diapausing ECB fatter?</a:t>
            </a:r>
          </a:p>
          <a:p>
            <a:r>
              <a:rPr lang="en-US" dirty="0"/>
              <a:t>First: How can we diagnose the onset of diapause in ECB?</a:t>
            </a:r>
          </a:p>
          <a:p>
            <a:endParaRPr lang="en-US" dirty="0"/>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solidFill>
                  <a:schemeClr val="bg1">
                    <a:lumMod val="75000"/>
                  </a:schemeClr>
                </a:solidFill>
              </a:rPr>
              <a:t>Suppressed metabolism </a:t>
            </a:r>
            <a:endParaRPr lang="en-US" sz="4400" b="1" dirty="0">
              <a:solidFill>
                <a:schemeClr val="bg1">
                  <a:lumMod val="75000"/>
                </a:schemeClr>
              </a:solidFill>
            </a:endParaRPr>
          </a:p>
          <a:p>
            <a:pPr marL="1200150" lvl="1" indent="-742950">
              <a:lnSpc>
                <a:spcPct val="110000"/>
              </a:lnSpc>
              <a:spcAft>
                <a:spcPts val="500"/>
              </a:spcAft>
              <a:buFont typeface="+mj-lt"/>
              <a:buAutoNum type="arabicPeriod"/>
            </a:pPr>
            <a:r>
              <a:rPr lang="en-US" sz="4400" b="1" dirty="0"/>
              <a:t>Feeding is </a:t>
            </a:r>
            <a:r>
              <a:rPr lang="en-US" sz="4400" b="1" dirty="0" smtClean="0"/>
              <a:t>terminated</a:t>
            </a:r>
            <a:endParaRPr lang="en-US" sz="4400" b="1" dirty="0"/>
          </a:p>
        </p:txBody>
      </p:sp>
      <p:pic>
        <p:nvPicPr>
          <p:cNvPr id="2" name="Picture 1"/>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grpSp>
        <p:nvGrpSpPr>
          <p:cNvPr id="3" name="Group 2"/>
          <p:cNvGrpSpPr/>
          <p:nvPr/>
        </p:nvGrpSpPr>
        <p:grpSpPr>
          <a:xfrm>
            <a:off x="9533160" y="221434"/>
            <a:ext cx="2658840" cy="2851116"/>
            <a:chOff x="8889356" y="2290088"/>
            <a:chExt cx="2658840" cy="2851116"/>
          </a:xfrm>
        </p:grpSpPr>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8889356" y="2540460"/>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206390" y="2290088"/>
              <a:ext cx="1341806" cy="919388"/>
            </a:xfrm>
            <a:prstGeom prst="rect">
              <a:avLst/>
            </a:prstGeom>
          </p:spPr>
        </p:pic>
      </p:grpSp>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t>1.</a:t>
            </a:r>
            <a:endParaRPr lang="en-US" sz="3200" b="1" dirty="0"/>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solidFill>
                  <a:schemeClr val="bg1">
                    <a:lumMod val="75000"/>
                  </a:schemeClr>
                </a:solidFill>
              </a:rPr>
              <a:t>2.</a:t>
            </a:r>
            <a:endParaRPr lang="en-US" sz="3200" b="1" dirty="0">
              <a:solidFill>
                <a:schemeClr val="bg1">
                  <a:lumMod val="75000"/>
                </a:schemeClr>
              </a:solidFill>
            </a:endParaRP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solidFill>
                  <a:schemeClr val="bg1">
                    <a:lumMod val="75000"/>
                  </a:schemeClr>
                </a:solidFill>
              </a:rPr>
              <a:t>3.</a:t>
            </a:r>
            <a:endParaRPr lang="en-US" sz="3200" b="1" dirty="0">
              <a:solidFill>
                <a:schemeClr val="bg1">
                  <a:lumMod val="75000"/>
                </a:schemeClr>
              </a:solidFill>
            </a:endParaRP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does diapause onset look like?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1997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does programming last?</a:t>
            </a:r>
            <a:endParaRPr lang="en-US" dirty="0"/>
          </a:p>
        </p:txBody>
      </p:sp>
      <p:grpSp>
        <p:nvGrpSpPr>
          <p:cNvPr id="12" name="Group 11"/>
          <p:cNvGrpSpPr/>
          <p:nvPr/>
        </p:nvGrpSpPr>
        <p:grpSpPr>
          <a:xfrm>
            <a:off x="273935" y="2731625"/>
            <a:ext cx="3389835" cy="3813857"/>
            <a:chOff x="89002" y="1250266"/>
            <a:chExt cx="4940579" cy="5607734"/>
          </a:xfrm>
        </p:grpSpPr>
        <p:pic>
          <p:nvPicPr>
            <p:cNvPr id="4"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2" y="1250266"/>
              <a:ext cx="4940579" cy="5607734"/>
            </a:xfrm>
            <a:prstGeom prst="rect">
              <a:avLst/>
            </a:prstGeom>
          </p:spPr>
        </p:pic>
        <p:pic>
          <p:nvPicPr>
            <p:cNvPr id="5"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2967883" y="2699095"/>
              <a:ext cx="1732190" cy="1049109"/>
            </a:xfrm>
            <a:prstGeom prst="rect">
              <a:avLst/>
            </a:prstGeom>
          </p:spPr>
        </p:pic>
        <p:sp>
          <p:nvSpPr>
            <p:cNvPr id="6" name="TextBox 5">
              <a:extLst>
                <a:ext uri="{FF2B5EF4-FFF2-40B4-BE49-F238E27FC236}">
                  <a16:creationId xmlns:a16="http://schemas.microsoft.com/office/drawing/2014/main" xmlns="" id="{3CAEBCC9-E619-4381-BA56-9C6D47B43C6C}"/>
                </a:ext>
              </a:extLst>
            </p:cNvPr>
            <p:cNvSpPr txBox="1"/>
            <p:nvPr/>
          </p:nvSpPr>
          <p:spPr>
            <a:xfrm>
              <a:off x="2640931" y="4760573"/>
              <a:ext cx="2371273" cy="8598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sp>
          <p:nvSpPr>
            <p:cNvPr id="7" name="Rectangle 6">
              <a:extLst>
                <a:ext uri="{FF2B5EF4-FFF2-40B4-BE49-F238E27FC236}">
                  <a16:creationId xmlns:a16="http://schemas.microsoft.com/office/drawing/2014/main" xmlns="" id="{5E4A3312-F30B-4F76-82AA-8AFD06DDC6B2}"/>
                </a:ext>
              </a:extLst>
            </p:cNvPr>
            <p:cNvSpPr/>
            <p:nvPr/>
          </p:nvSpPr>
          <p:spPr>
            <a:xfrm>
              <a:off x="461972" y="1375114"/>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solidFill>
                    <a:schemeClr val="bg1"/>
                  </a:solidFill>
                  <a:cs typeface="Calibri"/>
                </a:rPr>
                <a:t>Diapause</a:t>
              </a:r>
            </a:p>
          </p:txBody>
        </p:sp>
        <p:pic>
          <p:nvPicPr>
            <p:cNvPr id="8" name="Picture 7"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8" y="4579741"/>
              <a:ext cx="2255907" cy="1628557"/>
            </a:xfrm>
            <a:prstGeom prst="rect">
              <a:avLst/>
            </a:prstGeom>
          </p:spPr>
        </p:pic>
        <p:pic>
          <p:nvPicPr>
            <p:cNvPr id="9" name="Picture 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9" y="2792670"/>
              <a:ext cx="2255907" cy="1628557"/>
            </a:xfrm>
            <a:prstGeom prst="rect">
              <a:avLst/>
            </a:prstGeom>
          </p:spPr>
        </p:pic>
        <p:sp>
          <p:nvSpPr>
            <p:cNvPr id="10" name="TextBox 9">
              <a:extLst>
                <a:ext uri="{FF2B5EF4-FFF2-40B4-BE49-F238E27FC236}">
                  <a16:creationId xmlns:a16="http://schemas.microsoft.com/office/drawing/2014/main" xmlns="" id="{B91557B3-B3CB-4616-83F3-B5CD0C3DF51B}"/>
                </a:ext>
              </a:extLst>
            </p:cNvPr>
            <p:cNvSpPr txBox="1"/>
            <p:nvPr/>
          </p:nvSpPr>
          <p:spPr>
            <a:xfrm>
              <a:off x="708718" y="3902337"/>
              <a:ext cx="1618344" cy="859828"/>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a:t>
              </a:r>
              <a:r>
                <a:rPr lang="en-US" sz="1600" b="1" dirty="0" smtClean="0">
                  <a:solidFill>
                    <a:schemeClr val="bg1"/>
                  </a:solidFill>
                </a:rPr>
                <a:t>Genotype</a:t>
              </a:r>
              <a:endParaRPr lang="en-US" sz="1600" b="1" dirty="0">
                <a:solidFill>
                  <a:schemeClr val="bg1"/>
                </a:solidFill>
              </a:endParaRPr>
            </a:p>
          </p:txBody>
        </p:sp>
        <p:sp>
          <p:nvSpPr>
            <p:cNvPr id="11" name="TextBox 10">
              <a:extLst>
                <a:ext uri="{FF2B5EF4-FFF2-40B4-BE49-F238E27FC236}">
                  <a16:creationId xmlns:a16="http://schemas.microsoft.com/office/drawing/2014/main" xmlns="" id="{ADC601D8-944F-4810-9ECB-08716EF07EE1}"/>
                </a:ext>
              </a:extLst>
            </p:cNvPr>
            <p:cNvSpPr txBox="1"/>
            <p:nvPr/>
          </p:nvSpPr>
          <p:spPr>
            <a:xfrm>
              <a:off x="708716" y="5716620"/>
              <a:ext cx="1618344" cy="859828"/>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a:t>
              </a:r>
              <a:r>
                <a:rPr lang="en-US" sz="1600" b="1" dirty="0" smtClean="0">
                  <a:solidFill>
                    <a:schemeClr val="bg1"/>
                  </a:solidFill>
                </a:rPr>
                <a:t>Genotype</a:t>
              </a:r>
              <a:endParaRPr lang="en-US" sz="1600" b="1" dirty="0">
                <a:solidFill>
                  <a:schemeClr val="bg1"/>
                </a:solidFill>
              </a:endParaRPr>
            </a:p>
          </p:txBody>
        </p:sp>
      </p:gr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Regular Visual Observation</a:t>
            </a:r>
            <a:endParaRPr lang="en-US" sz="2400" dirty="0"/>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Diapause</a:t>
              </a:r>
              <a:endParaRPr lang="en-US" sz="2400" dirty="0"/>
            </a:p>
          </p:txBody>
        </p:sp>
      </p:grpSp>
      <p:pic>
        <p:nvPicPr>
          <p:cNvPr id="21" name="Picture 20"/>
          <p:cNvPicPr>
            <a:picLocks noChangeAspect="1"/>
          </p:cNvPicPr>
          <p:nvPr/>
        </p:nvPicPr>
        <p:blipFill>
          <a:blip r:embed="rId5"/>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Not in Diapause</a:t>
              </a:r>
              <a:endParaRPr lang="en-US" sz="2400" dirty="0"/>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4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Mortality Rate: </a:t>
            </a:r>
            <a:br>
              <a:rPr lang="en-US" dirty="0" smtClean="0"/>
            </a:br>
            <a:r>
              <a:rPr lang="en-US" dirty="0" smtClean="0"/>
              <a:t>Short Genotype vs. Long Genotype</a:t>
            </a:r>
            <a:endParaRPr lang="en-US" dirty="0"/>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extLst>
              <p:ext uri="{D42A27DB-BD31-4B8C-83A1-F6EECF244321}">
                <p14:modId xmlns:p14="http://schemas.microsoft.com/office/powerpoint/2010/main" val="846018964"/>
              </p:ext>
            </p:extLst>
          </p:nvPr>
        </p:nvGraphicFramePr>
        <p:xfrm>
          <a:off x="0" y="1600200"/>
          <a:ext cx="12191999" cy="4700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917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p:cNvGraphicFramePr>
          <p:nvPr>
            <p:extLst>
              <p:ext uri="{D42A27DB-BD31-4B8C-83A1-F6EECF244321}">
                <p14:modId xmlns:p14="http://schemas.microsoft.com/office/powerpoint/2010/main" val="540592475"/>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609600" y="274638"/>
            <a:ext cx="10972800" cy="1143000"/>
          </a:xfrm>
        </p:spPr>
        <p:txBody>
          <a:bodyPr>
            <a:normAutofit fontScale="90000"/>
          </a:bodyPr>
          <a:lstStyle/>
          <a:p>
            <a:r>
              <a:rPr lang="en-US" dirty="0" smtClean="0"/>
              <a:t>Diapause Programming: </a:t>
            </a:r>
            <a:r>
              <a:rPr lang="en-US" dirty="0"/>
              <a:t/>
            </a:r>
            <a:br>
              <a:rPr lang="en-US" dirty="0"/>
            </a:br>
            <a:r>
              <a:rPr lang="en-US" dirty="0"/>
              <a:t>Short Genotype vs. Long Genotype</a:t>
            </a:r>
            <a:endParaRPr lang="en-US" dirty="0"/>
          </a:p>
        </p:txBody>
      </p:sp>
    </p:spTree>
    <p:extLst>
      <p:ext uri="{BB962C8B-B14F-4D97-AF65-F5344CB8AC3E}">
        <p14:creationId xmlns:p14="http://schemas.microsoft.com/office/powerpoint/2010/main" val="696117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xmlns="" val="1718581615"/>
                    </a:ext>
                  </a:extLst>
                </a:gridCol>
                <a:gridCol w="2382665">
                  <a:extLst>
                    <a:ext uri="{9D8B030D-6E8A-4147-A177-3AD203B41FA5}">
                      <a16:colId xmlns:a16="http://schemas.microsoft.com/office/drawing/2014/main" xmlns=""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78675842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299981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t>Suppressed metabolism </a:t>
            </a:r>
            <a:endParaRPr lang="en-US" sz="4400" b="1" dirty="0"/>
          </a:p>
          <a:p>
            <a:pPr marL="1200150" lvl="1" indent="-742950">
              <a:lnSpc>
                <a:spcPct val="110000"/>
              </a:lnSpc>
              <a:spcAft>
                <a:spcPts val="500"/>
              </a:spcAft>
              <a:buFont typeface="+mj-lt"/>
              <a:buAutoNum type="arabicPeriod"/>
            </a:pPr>
            <a:r>
              <a:rPr lang="en-US" sz="4400" b="1" dirty="0">
                <a:solidFill>
                  <a:schemeClr val="bg1">
                    <a:lumMod val="75000"/>
                  </a:schemeClr>
                </a:solidFill>
              </a:rPr>
              <a:t>Feeding is </a:t>
            </a:r>
            <a:r>
              <a:rPr lang="en-US" sz="4400" b="1" dirty="0" smtClean="0">
                <a:solidFill>
                  <a:schemeClr val="bg1">
                    <a:lumMod val="75000"/>
                  </a:schemeClr>
                </a:solidFill>
              </a:rPr>
              <a:t>terminated</a:t>
            </a:r>
            <a:endParaRPr lang="en-US" sz="4400" b="1" dirty="0">
              <a:solidFill>
                <a:schemeClr val="bg1">
                  <a:lumMod val="75000"/>
                </a:schemeClr>
              </a:solidFill>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mt="20000"/>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solidFill>
                  <a:schemeClr val="bg1">
                    <a:lumMod val="75000"/>
                  </a:schemeClr>
                </a:solidFill>
              </a:rPr>
              <a:t>1.</a:t>
            </a:r>
            <a:endParaRPr lang="en-US" sz="3200" b="1" dirty="0">
              <a:solidFill>
                <a:schemeClr val="bg1">
                  <a:lumMod val="75000"/>
                </a:schemeClr>
              </a:solidFill>
            </a:endParaRP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t>2.</a:t>
            </a:r>
            <a:endParaRPr lang="en-US" sz="3200" b="1" dirty="0"/>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solidFill>
                  <a:schemeClr val="bg1">
                    <a:lumMod val="75000"/>
                  </a:schemeClr>
                </a:solidFill>
              </a:rPr>
              <a:t>3.</a:t>
            </a:r>
            <a:endParaRPr lang="en-US" sz="3200" b="1" dirty="0">
              <a:solidFill>
                <a:schemeClr val="bg1">
                  <a:lumMod val="75000"/>
                </a:schemeClr>
              </a:solidFill>
            </a:endParaRPr>
          </a:p>
        </p:txBody>
      </p:sp>
    </p:spTree>
    <p:extLst>
      <p:ext uri="{BB962C8B-B14F-4D97-AF65-F5344CB8AC3E}">
        <p14:creationId xmlns:p14="http://schemas.microsoft.com/office/powerpoint/2010/main" val="8320135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Diapause with Metabolic Activity</a:t>
            </a:r>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smtClean="0"/>
              <a:t>Which Day Does Mass Peak</a:t>
            </a:r>
            <a:endParaRPr lang="en-US"/>
          </a:p>
        </p:txBody>
      </p:sp>
    </p:spTree>
    <p:extLst>
      <p:ext uri="{BB962C8B-B14F-4D97-AF65-F5344CB8AC3E}">
        <p14:creationId xmlns:p14="http://schemas.microsoft.com/office/powerpoint/2010/main" val="1700041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smtClean="0"/>
              <a:t>Comparing day 6 to day 6</a:t>
            </a:r>
            <a:endParaRPr lang="en-US" dirty="0"/>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smtClean="0"/>
              <a:t>Comparing day 6 to day 8</a:t>
            </a:r>
            <a:endParaRPr lang="en-US" dirty="0"/>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smtClean="0"/>
              <a:t>Is Mass peak different between early and late terminators? No.</a:t>
            </a:r>
          </a:p>
        </p:txBody>
      </p:sp>
    </p:spTree>
    <p:extLst>
      <p:ext uri="{BB962C8B-B14F-4D97-AF65-F5344CB8AC3E}">
        <p14:creationId xmlns:p14="http://schemas.microsoft.com/office/powerpoint/2010/main" val="1106464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cxnSp>
        <p:nvCxnSpPr>
          <p:cNvPr id="3" name="Straight Arrow Connector 2"/>
          <p:cNvCxnSpPr/>
          <p:nvPr/>
        </p:nvCxnSpPr>
        <p:spPr>
          <a:xfrm>
            <a:off x="2446639" y="549876"/>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 name="Straight Arrow Connector 3"/>
          <p:cNvCxnSpPr/>
          <p:nvPr/>
        </p:nvCxnSpPr>
        <p:spPr>
          <a:xfrm>
            <a:off x="2446638" y="1369541"/>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1651000" y="2370438"/>
            <a:ext cx="281972" cy="1865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rPr>
              <a:t>Mass</a:t>
            </a:r>
            <a:endParaRPr lang="en-US" dirty="0">
              <a:solidFill>
                <a:schemeClr val="tx1"/>
              </a:solidFill>
            </a:endParaRPr>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smtClean="0"/>
              <a:t>What is the CO2 rate on mass peak day?</a:t>
            </a:r>
          </a:p>
          <a:p>
            <a:r>
              <a:rPr lang="en-US" dirty="0" smtClean="0"/>
              <a:t>Wander day cannot be compared due to absent data</a:t>
            </a:r>
            <a:endParaRPr lang="en-US" dirty="0"/>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6085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cxnSp>
        <p:nvCxnSpPr>
          <p:cNvPr id="3" name="Straight Arrow Connector 2"/>
          <p:cNvCxnSpPr/>
          <p:nvPr/>
        </p:nvCxnSpPr>
        <p:spPr>
          <a:xfrm>
            <a:off x="2323071" y="242810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493430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smtClean="0"/>
              <a:t>Comparing day 6 to day 6</a:t>
            </a:r>
            <a:endParaRPr lang="en-US" dirty="0"/>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smtClean="0"/>
              <a:t>Comparing day 8 to day 6</a:t>
            </a:r>
            <a:endParaRPr lang="en-US" dirty="0"/>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smtClean="0"/>
              <a:t>CO2 production different between early and late terminators? No.</a:t>
            </a:r>
          </a:p>
        </p:txBody>
      </p:sp>
    </p:spTree>
    <p:extLst>
      <p:ext uri="{BB962C8B-B14F-4D97-AF65-F5344CB8AC3E}">
        <p14:creationId xmlns:p14="http://schemas.microsoft.com/office/powerpoint/2010/main" val="598223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Diapausing Animals Larger?</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Diapause diagnosis using metabolic activity</a:t>
            </a:r>
          </a:p>
          <a:p>
            <a:pPr>
              <a:buFont typeface="Wingdings" charset="2"/>
              <a:buChar char="ü"/>
            </a:pPr>
            <a:r>
              <a:rPr lang="en-US" sz="3600" dirty="0"/>
              <a:t>Diapause diagnosis using wandering assay </a:t>
            </a:r>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9" name="Picture 8"/>
          <p:cNvPicPr>
            <a:picLocks noChangeAspect="1"/>
          </p:cNvPicPr>
          <p:nvPr/>
        </p:nvPicPr>
        <p:blipFill>
          <a:blip r:embed="rId3"/>
          <a:stretch>
            <a:fillRect/>
          </a:stretch>
        </p:blipFill>
        <p:spPr>
          <a:xfrm>
            <a:off x="5279896" y="3845966"/>
            <a:ext cx="3826003" cy="2476142"/>
          </a:xfrm>
          <a:prstGeom prst="rect">
            <a:avLst/>
          </a:prstGeom>
        </p:spPr>
      </p:pic>
      <p:pic>
        <p:nvPicPr>
          <p:cNvPr id="10" name="Picture 9"/>
          <p:cNvPicPr>
            <a:picLocks noChangeAspect="1"/>
          </p:cNvPicPr>
          <p:nvPr/>
        </p:nvPicPr>
        <p:blipFill>
          <a:blip r:embed="rId4"/>
          <a:stretch>
            <a:fillRect/>
          </a:stretch>
        </p:blipFill>
        <p:spPr>
          <a:xfrm>
            <a:off x="5285430" y="3500576"/>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solidFill>
                  <a:schemeClr val="bg1">
                    <a:lumMod val="75000"/>
                  </a:schemeClr>
                </a:solidFill>
              </a:rPr>
              <a:t>Suppressed metabolism </a:t>
            </a:r>
            <a:endParaRPr lang="en-US" sz="4400" b="1" dirty="0">
              <a:solidFill>
                <a:schemeClr val="bg1">
                  <a:lumMod val="75000"/>
                </a:schemeClr>
              </a:solidFill>
            </a:endParaRPr>
          </a:p>
          <a:p>
            <a:pPr marL="1200150" lvl="1" indent="-742950">
              <a:lnSpc>
                <a:spcPct val="110000"/>
              </a:lnSpc>
              <a:spcAft>
                <a:spcPts val="500"/>
              </a:spcAft>
              <a:buFont typeface="+mj-lt"/>
              <a:buAutoNum type="arabicPeriod"/>
            </a:pPr>
            <a:r>
              <a:rPr lang="en-US" sz="4400" b="1" dirty="0"/>
              <a:t>Feeding is </a:t>
            </a:r>
            <a:r>
              <a:rPr lang="en-US" sz="4400" b="1" dirty="0" smtClean="0"/>
              <a:t>terminated</a:t>
            </a:r>
            <a:endParaRPr lang="en-US" sz="4400" b="1" dirty="0"/>
          </a:p>
        </p:txBody>
      </p:sp>
      <p:pic>
        <p:nvPicPr>
          <p:cNvPr id="2" name="Picture 1"/>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solidFill>
                  <a:schemeClr val="bg1">
                    <a:lumMod val="75000"/>
                  </a:schemeClr>
                </a:solidFill>
              </a:rPr>
              <a:t>1.</a:t>
            </a:r>
            <a:endParaRPr lang="en-US" sz="3200" b="1" dirty="0">
              <a:solidFill>
                <a:schemeClr val="bg1">
                  <a:lumMod val="75000"/>
                </a:schemeClr>
              </a:solidFill>
            </a:endParaRP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solidFill>
                  <a:schemeClr val="bg1">
                    <a:lumMod val="75000"/>
                  </a:schemeClr>
                </a:solidFill>
              </a:rPr>
              <a:t>2.</a:t>
            </a:r>
            <a:endParaRPr lang="en-US" sz="3200" b="1" dirty="0">
              <a:solidFill>
                <a:schemeClr val="bg1">
                  <a:lumMod val="75000"/>
                </a:schemeClr>
              </a:solidFill>
            </a:endParaRP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t>3.</a:t>
            </a:r>
            <a:endParaRPr lang="en-US" sz="3200" b="1" dirty="0"/>
          </a:p>
        </p:txBody>
      </p:sp>
    </p:spTree>
    <p:extLst>
      <p:ext uri="{BB962C8B-B14F-4D97-AF65-F5344CB8AC3E}">
        <p14:creationId xmlns:p14="http://schemas.microsoft.com/office/powerpoint/2010/main" val="12626591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23834" r="26025"/>
          <a:stretch/>
        </p:blipFill>
        <p:spPr>
          <a:xfrm>
            <a:off x="191563" y="971430"/>
            <a:ext cx="1910526" cy="2143273"/>
          </a:xfrm>
          <a:prstGeom prst="rect">
            <a:avLst/>
          </a:prstGeom>
        </p:spPr>
      </p:pic>
      <p:sp>
        <p:nvSpPr>
          <p:cNvPr id="2" name="Title 1"/>
          <p:cNvSpPr>
            <a:spLocks noGrp="1"/>
          </p:cNvSpPr>
          <p:nvPr>
            <p:ph type="title"/>
          </p:nvPr>
        </p:nvSpPr>
        <p:spPr/>
        <p:txBody>
          <a:bodyPr>
            <a:normAutofit/>
          </a:bodyPr>
          <a:lstStyle/>
          <a:p>
            <a:r>
              <a:rPr lang="en-US" dirty="0" smtClean="0"/>
              <a:t>When Does Wandering Begin?</a:t>
            </a:r>
            <a:endParaRPr lang="en-US" dirty="0"/>
          </a:p>
        </p:txBody>
      </p:sp>
      <p:pic>
        <p:nvPicPr>
          <p:cNvPr id="6" name="Picture 5"/>
          <p:cNvPicPr>
            <a:picLocks noChangeAspect="1"/>
          </p:cNvPicPr>
          <p:nvPr/>
        </p:nvPicPr>
        <p:blipFill rotWithShape="1">
          <a:blip r:embed="rId3"/>
          <a:srcRect t="6006" r="9684"/>
          <a:stretch/>
        </p:blipFill>
        <p:spPr>
          <a:xfrm>
            <a:off x="4883873" y="1600203"/>
            <a:ext cx="7188522" cy="5145981"/>
          </a:xfrm>
          <a:prstGeom prst="rect">
            <a:avLst/>
          </a:prstGeom>
        </p:spPr>
      </p:pic>
      <p:cxnSp>
        <p:nvCxnSpPr>
          <p:cNvPr id="5" name="Straight Connector 4"/>
          <p:cNvCxnSpPr/>
          <p:nvPr/>
        </p:nvCxnSpPr>
        <p:spPr>
          <a:xfrm>
            <a:off x="7836060" y="1554166"/>
            <a:ext cx="1" cy="4572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284825" y="1600203"/>
            <a:ext cx="1" cy="45720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14738" y="2780189"/>
            <a:ext cx="2925064" cy="830997"/>
          </a:xfrm>
          <a:prstGeom prst="rect">
            <a:avLst/>
          </a:prstGeom>
          <a:noFill/>
        </p:spPr>
        <p:txBody>
          <a:bodyPr wrap="square" rtlCol="0">
            <a:spAutoFit/>
          </a:bodyPr>
          <a:lstStyle/>
          <a:p>
            <a:r>
              <a:rPr lang="en-US" sz="2400" b="1" dirty="0" smtClean="0"/>
              <a:t>Daily </a:t>
            </a:r>
            <a:r>
              <a:rPr lang="en-US" sz="2400" b="1" dirty="0" err="1" smtClean="0"/>
              <a:t>obsevations</a:t>
            </a:r>
            <a:r>
              <a:rPr lang="en-US" sz="2400" b="1" dirty="0" smtClean="0"/>
              <a:t>:</a:t>
            </a:r>
            <a:endParaRPr lang="en-US" sz="2400" dirty="0" smtClean="0"/>
          </a:p>
          <a:p>
            <a:r>
              <a:rPr lang="en-US" sz="2400" dirty="0" smtClean="0"/>
              <a:t>30 mins with no food</a:t>
            </a:r>
            <a:endParaRPr lang="en-US" sz="2400" dirty="0"/>
          </a:p>
        </p:txBody>
      </p:sp>
      <p:pic>
        <p:nvPicPr>
          <p:cNvPr id="10" name="Picture 9"/>
          <p:cNvPicPr>
            <a:picLocks noChangeAspect="1"/>
          </p:cNvPicPr>
          <p:nvPr/>
        </p:nvPicPr>
        <p:blipFill>
          <a:blip r:embed="rId4"/>
          <a:stretch>
            <a:fillRect/>
          </a:stretch>
        </p:blipFill>
        <p:spPr>
          <a:xfrm>
            <a:off x="586425" y="3611186"/>
            <a:ext cx="3849028" cy="2572991"/>
          </a:xfrm>
          <a:prstGeom prst="rect">
            <a:avLst/>
          </a:prstGeom>
        </p:spPr>
      </p:pic>
    </p:spTree>
    <p:extLst>
      <p:ext uri="{BB962C8B-B14F-4D97-AF65-F5344CB8AC3E}">
        <p14:creationId xmlns:p14="http://schemas.microsoft.com/office/powerpoint/2010/main" val="1594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xmlns=""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xmlns=""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xmlns=""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xmlns=""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xmlns=""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xmlns=""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2" name="Rectangle 11">
            <a:extLst>
              <a:ext uri="{FF2B5EF4-FFF2-40B4-BE49-F238E27FC236}">
                <a16:creationId xmlns:a16="http://schemas.microsoft.com/office/drawing/2014/main" xmlns="" id="{9E7671F8-CEE6-4F81-BAA2-A7B7C3E77C0B}"/>
              </a:ext>
            </a:extLst>
          </p:cNvPr>
          <p:cNvSpPr/>
          <p:nvPr/>
        </p:nvSpPr>
        <p:spPr>
          <a:xfrm>
            <a:off x="2718583" y="2025878"/>
            <a:ext cx="3545057" cy="367663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3" name="Rectangle 12">
            <a:extLst>
              <a:ext uri="{FF2B5EF4-FFF2-40B4-BE49-F238E27FC236}">
                <a16:creationId xmlns:a16="http://schemas.microsoft.com/office/drawing/2014/main" xmlns="" id="{5C914838-0106-46D6-B8BB-D3641A84E01D}"/>
              </a:ext>
            </a:extLst>
          </p:cNvPr>
          <p:cNvSpPr/>
          <p:nvPr/>
        </p:nvSpPr>
        <p:spPr>
          <a:xfrm>
            <a:off x="6336793" y="2025878"/>
            <a:ext cx="3545057" cy="367663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14" name="TextBox 13">
            <a:extLst>
              <a:ext uri="{FF2B5EF4-FFF2-40B4-BE49-F238E27FC236}">
                <a16:creationId xmlns:a16="http://schemas.microsoft.com/office/drawing/2014/main" xmlns=""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xmlns=""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xmlns=""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xmlns=""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42259105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xmlns=""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02524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44" t="5229" r="14419" b="9584"/>
          <a:stretch/>
        </p:blipFill>
        <p:spPr>
          <a:xfrm>
            <a:off x="2073165" y="1274457"/>
            <a:ext cx="7463251" cy="4957792"/>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Rectangle 13">
            <a:extLst>
              <a:ext uri="{FF2B5EF4-FFF2-40B4-BE49-F238E27FC236}">
                <a16:creationId xmlns:a16="http://schemas.microsoft.com/office/drawing/2014/main" xmlns="" id="{555C6D8D-33E7-4C1B-A005-2D69DE284F8E}"/>
              </a:ext>
            </a:extLst>
          </p:cNvPr>
          <p:cNvSpPr/>
          <p:nvPr/>
        </p:nvSpPr>
        <p:spPr>
          <a:xfrm>
            <a:off x="2581379" y="126677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0305" y="1585913"/>
            <a:ext cx="5551390" cy="4986338"/>
          </a:xfrm>
        </p:spPr>
      </p:pic>
    </p:spTree>
    <p:extLst>
      <p:ext uri="{BB962C8B-B14F-4D97-AF65-F5344CB8AC3E}">
        <p14:creationId xmlns:p14="http://schemas.microsoft.com/office/powerpoint/2010/main" val="646358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1856161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545141753"/>
              </p:ext>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38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2" name="TextBox 21"/>
          <p:cNvSpPr txBox="1"/>
          <p:nvPr/>
        </p:nvSpPr>
        <p:spPr>
          <a:xfrm>
            <a:off x="7858333" y="2620352"/>
            <a:ext cx="306494" cy="369332"/>
          </a:xfrm>
          <a:prstGeom prst="rect">
            <a:avLst/>
          </a:prstGeom>
          <a:noFill/>
        </p:spPr>
        <p:txBody>
          <a:bodyPr wrap="none" rtlCol="0">
            <a:spAutoFit/>
          </a:bodyPr>
          <a:lstStyle/>
          <a:p>
            <a:r>
              <a:rPr lang="en-US" dirty="0"/>
              <a:t>b</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3336716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0497173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737" y="1600200"/>
            <a:ext cx="5880526" cy="4525963"/>
          </a:xfrm>
        </p:spPr>
      </p:pic>
    </p:spTree>
    <p:extLst>
      <p:ext uri="{BB962C8B-B14F-4D97-AF65-F5344CB8AC3E}">
        <p14:creationId xmlns:p14="http://schemas.microsoft.com/office/powerpoint/2010/main" val="10211060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166" y="1600200"/>
            <a:ext cx="5941667" cy="4525963"/>
          </a:xfrm>
        </p:spPr>
      </p:pic>
    </p:spTree>
    <p:extLst>
      <p:ext uri="{BB962C8B-B14F-4D97-AF65-F5344CB8AC3E}">
        <p14:creationId xmlns:p14="http://schemas.microsoft.com/office/powerpoint/2010/main" val="11875087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12585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7572" y="1600200"/>
            <a:ext cx="4816856" cy="4525963"/>
          </a:xfrm>
        </p:spPr>
      </p:pic>
    </p:spTree>
    <p:extLst>
      <p:ext uri="{BB962C8B-B14F-4D97-AF65-F5344CB8AC3E}">
        <p14:creationId xmlns:p14="http://schemas.microsoft.com/office/powerpoint/2010/main" val="20860766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Suppressed metabolism </a:t>
            </a:r>
          </a:p>
          <a:p>
            <a:pPr lvl="1">
              <a:lnSpc>
                <a:spcPct val="120000"/>
              </a:lnSpc>
              <a:spcAft>
                <a:spcPts val="500"/>
              </a:spcAft>
            </a:pPr>
            <a:r>
              <a:rPr lang="en-US" sz="3600" dirty="0"/>
              <a:t>Developmental arrest</a:t>
            </a:r>
          </a:p>
          <a:p>
            <a:pPr lvl="1">
              <a:lnSpc>
                <a:spcPct val="110000"/>
              </a:lnSpc>
              <a:spcAft>
                <a:spcPts val="500"/>
              </a:spcAft>
            </a:pPr>
            <a:r>
              <a:rPr lang="en-US" sz="3600" dirty="0"/>
              <a:t>Feeding is terminated*</a:t>
            </a:r>
          </a:p>
          <a:p>
            <a:pPr lvl="1">
              <a:lnSpc>
                <a:spcPct val="110000"/>
              </a:lnSpc>
              <a:spcAft>
                <a:spcPts val="500"/>
              </a:spcAft>
            </a:pPr>
            <a:r>
              <a:rPr lang="en-US" sz="3600" dirty="0"/>
              <a:t>Increased nutrition stores needed to become a functional adult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311" y="1600200"/>
            <a:ext cx="4729377" cy="4525963"/>
          </a:xfrm>
        </p:spPr>
      </p:pic>
    </p:spTree>
    <p:extLst>
      <p:ext uri="{BB962C8B-B14F-4D97-AF65-F5344CB8AC3E}">
        <p14:creationId xmlns:p14="http://schemas.microsoft.com/office/powerpoint/2010/main" val="12015765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0479" y="643466"/>
            <a:ext cx="6831042" cy="5571067"/>
          </a:xfrm>
          <a:prstGeom prst="rect">
            <a:avLst/>
          </a:prstGeom>
        </p:spPr>
      </p:pic>
    </p:spTree>
    <p:extLst>
      <p:ext uri="{BB962C8B-B14F-4D97-AF65-F5344CB8AC3E}">
        <p14:creationId xmlns:p14="http://schemas.microsoft.com/office/powerpoint/2010/main" val="22382189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361" y="643466"/>
            <a:ext cx="6769278" cy="5571067"/>
          </a:xfrm>
          <a:prstGeom prst="rect">
            <a:avLst/>
          </a:prstGeom>
        </p:spPr>
      </p:pic>
    </p:spTree>
    <p:extLst>
      <p:ext uri="{BB962C8B-B14F-4D97-AF65-F5344CB8AC3E}">
        <p14:creationId xmlns:p14="http://schemas.microsoft.com/office/powerpoint/2010/main" val="20865413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155" y="643466"/>
            <a:ext cx="6751690" cy="5571067"/>
          </a:xfrm>
          <a:prstGeom prst="rect">
            <a:avLst/>
          </a:prstGeom>
        </p:spPr>
      </p:pic>
    </p:spTree>
    <p:extLst>
      <p:ext uri="{BB962C8B-B14F-4D97-AF65-F5344CB8AC3E}">
        <p14:creationId xmlns:p14="http://schemas.microsoft.com/office/powerpoint/2010/main" val="27565743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155" y="643466"/>
            <a:ext cx="6751690" cy="5571067"/>
          </a:xfrm>
          <a:prstGeom prst="rect">
            <a:avLst/>
          </a:prstGeom>
        </p:spPr>
      </p:pic>
    </p:spTree>
    <p:extLst>
      <p:ext uri="{BB962C8B-B14F-4D97-AF65-F5344CB8AC3E}">
        <p14:creationId xmlns:p14="http://schemas.microsoft.com/office/powerpoint/2010/main" val="1003419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7" name="Rectangle 6"/>
          <p:cNvSpPr/>
          <p:nvPr/>
        </p:nvSpPr>
        <p:spPr>
          <a:xfrm>
            <a:off x="455332" y="3386136"/>
            <a:ext cx="3328988" cy="28575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smtClean="0"/>
              <a:t>Lipid Accumulation </a:t>
            </a:r>
            <a:r>
              <a:rPr lang="en-US" sz="3600" smtClean="0"/>
              <a:t>increases </a:t>
            </a:r>
            <a:r>
              <a:rPr lang="en-US" sz="3600" dirty="0" smtClean="0"/>
              <a:t>as diapause length increases.</a:t>
            </a:r>
            <a:endParaRPr lang="en-US" sz="3600" dirty="0"/>
          </a:p>
        </p:txBody>
      </p:sp>
      <p:sp>
        <p:nvSpPr>
          <p:cNvPr id="8" name="Rectangle 7"/>
          <p:cNvSpPr/>
          <p:nvPr/>
        </p:nvSpPr>
        <p:spPr>
          <a:xfrm>
            <a:off x="4400550" y="3750783"/>
            <a:ext cx="6871974" cy="128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smtClean="0"/>
              <a:t>Lipid Depletion</a:t>
            </a:r>
            <a:r>
              <a:rPr lang="en-US" sz="3600" dirty="0" smtClean="0"/>
              <a:t> </a:t>
            </a:r>
            <a:r>
              <a:rPr lang="en-US" sz="3600" i="1" dirty="0" smtClean="0"/>
              <a:t>may not be </a:t>
            </a:r>
            <a:r>
              <a:rPr lang="en-US" sz="3600" dirty="0" smtClean="0"/>
              <a:t>affect diapause length</a:t>
            </a:r>
            <a:endParaRPr lang="en-US" sz="3600" b="1" i="1" u="sng" dirty="0"/>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7" name="Rectangle 26">
            <a:extLst>
              <a:ext uri="{FF2B5EF4-FFF2-40B4-BE49-F238E27FC236}">
                <a16:creationId xmlns:a16="http://schemas.microsoft.com/office/drawing/2014/main" xmlns=""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18" name="Rectangle 17">
            <a:extLst>
              <a:ext uri="{FF2B5EF4-FFF2-40B4-BE49-F238E27FC236}">
                <a16:creationId xmlns:a16="http://schemas.microsoft.com/office/drawing/2014/main" xmlns="" id="{F822F6F3-E2E0-48E6-B17A-5D93B9BFF70C}"/>
              </a:ext>
            </a:extLst>
          </p:cNvPr>
          <p:cNvSpPr/>
          <p:nvPr/>
        </p:nvSpPr>
        <p:spPr>
          <a:xfrm>
            <a:off x="6784325" y="29496"/>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4198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Determine Nutrition Threshold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14877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4788711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Manipulate Nutrition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46080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52401137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Outcome Prediction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30822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xmlns=""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xmlns=""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Long Genotype:</a:t>
            </a:r>
            <a:br>
              <a:rPr lang="en-US" dirty="0" smtClean="0"/>
            </a:br>
            <a:r>
              <a:rPr lang="en-US" dirty="0" smtClean="0"/>
              <a:t>Individuals Programmed for Diapause </a:t>
            </a:r>
            <a:endParaRPr lang="en-US" dirty="0"/>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xmlns="" id="{8B219844-567C-4387-B9F5-D22686FE0D1F}"/>
              </a:ext>
            </a:extLst>
          </p:cNvPr>
          <p:cNvGraphicFramePr>
            <a:graphicFrameLocks/>
          </p:cNvGraphicFramePr>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smtClean="0"/>
              <a:t>Short Genotype:</a:t>
            </a:r>
            <a:br>
              <a:rPr lang="en-US" dirty="0" smtClean="0"/>
            </a:br>
            <a:r>
              <a:rPr lang="en-US" dirty="0" smtClean="0"/>
              <a:t>Individuals Programmed for Diapause </a:t>
            </a:r>
            <a:endParaRPr lang="en-US" dirty="0"/>
          </a:p>
        </p:txBody>
      </p:sp>
    </p:spTree>
    <p:extLst>
      <p:ext uri="{BB962C8B-B14F-4D97-AF65-F5344CB8AC3E}">
        <p14:creationId xmlns:p14="http://schemas.microsoft.com/office/powerpoint/2010/main" val="13039061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xmlns=""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790552" y="5848298"/>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84635" y="3844794"/>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6987855" y="4762979"/>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6233553"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7" name="Freeform 16"/>
          <p:cNvSpPr/>
          <p:nvPr/>
        </p:nvSpPr>
        <p:spPr>
          <a:xfrm>
            <a:off x="7969000"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922532" y="4331994"/>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688503" y="587646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4425" y="5895531"/>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617908" y="586963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6083" y="5900799"/>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8549952" y="587044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7407" y="5895531"/>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8549952" y="3480233"/>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859650" y="3307512"/>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8545960" y="4030961"/>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859650" y="3866295"/>
            <a:ext cx="2534668" cy="523220"/>
          </a:xfrm>
          <a:prstGeom prst="rect">
            <a:avLst/>
          </a:prstGeom>
          <a:noFill/>
        </p:spPr>
        <p:txBody>
          <a:bodyPr wrap="none" rtlCol="0">
            <a:spAutoFit/>
          </a:bodyPr>
          <a:lstStyle/>
          <a:p>
            <a:r>
              <a:rPr lang="en-US" sz="2800" b="1" dirty="0"/>
              <a:t>Short Diapause </a:t>
            </a:r>
          </a:p>
        </p:txBody>
      </p:sp>
      <p:sp>
        <p:nvSpPr>
          <p:cNvPr id="28" name="TextBox 27"/>
          <p:cNvSpPr txBox="1"/>
          <p:nvPr/>
        </p:nvSpPr>
        <p:spPr>
          <a:xfrm>
            <a:off x="4985513" y="2648695"/>
            <a:ext cx="7748275" cy="523220"/>
          </a:xfrm>
          <a:prstGeom prst="rect">
            <a:avLst/>
          </a:prstGeom>
          <a:noFill/>
        </p:spPr>
        <p:txBody>
          <a:bodyPr wrap="none" rtlCol="0">
            <a:spAutoFit/>
          </a:bodyPr>
          <a:lstStyle/>
          <a:p>
            <a:r>
              <a:rPr lang="en-US" sz="2800" u="sng" dirty="0">
                <a:latin typeface="Calibri" panose="020F0502020204030204" pitchFamily="34" charset="0"/>
                <a:cs typeface="Calibri" panose="020F0502020204030204" pitchFamily="34" charset="0"/>
              </a:rPr>
              <a:t>Sympatric </a:t>
            </a:r>
            <a:r>
              <a:rPr lang="en-US" sz="2800" u="sng" dirty="0" err="1">
                <a:latin typeface="Calibri" panose="020F0502020204030204" pitchFamily="34" charset="0"/>
                <a:cs typeface="Calibri" panose="020F0502020204030204" pitchFamily="34" charset="0"/>
              </a:rPr>
              <a:t>bivoltine</a:t>
            </a:r>
            <a:r>
              <a:rPr lang="en-US" sz="2800" u="sng" dirty="0">
                <a:latin typeface="Calibri" panose="020F0502020204030204" pitchFamily="34" charset="0"/>
                <a:cs typeface="Calibri" panose="020F0502020204030204" pitchFamily="34" charset="0"/>
              </a:rPr>
              <a:t> E strain and </a:t>
            </a:r>
            <a:r>
              <a:rPr lang="en-US" sz="2800" u="sng" dirty="0" err="1">
                <a:latin typeface="Calibri" panose="020F0502020204030204" pitchFamily="34" charset="0"/>
                <a:cs typeface="Calibri" panose="020F0502020204030204" pitchFamily="34" charset="0"/>
              </a:rPr>
              <a:t>univoltine</a:t>
            </a:r>
            <a:r>
              <a:rPr lang="en-US" sz="2800" u="sng" dirty="0">
                <a:latin typeface="Calibri" panose="020F0502020204030204" pitchFamily="34" charset="0"/>
                <a:cs typeface="Calibri" panose="020F0502020204030204" pitchFamily="34" charset="0"/>
              </a:rPr>
              <a:t> Z strain</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xmlns=""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xmlns=""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23492</TotalTime>
  <Words>2834</Words>
  <Application>Microsoft Macintosh PowerPoint</Application>
  <PresentationFormat>Widescreen</PresentationFormat>
  <Paragraphs>870</Paragraphs>
  <Slides>153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153</vt:i4>
      </vt:variant>
    </vt:vector>
  </HeadingPairs>
  <TitlesOfParts>
    <vt:vector size="158"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PowerPoint Presentation</vt:lpstr>
      <vt:lpstr>What does diapause onset look like?</vt:lpstr>
      <vt:lpstr>How long does programming last?</vt:lpstr>
      <vt:lpstr>Mortality Rate:  Short Genotype vs. Long Genotype</vt:lpstr>
      <vt:lpstr>Diapause Programming:  Short Genotype vs. Long Genotype</vt:lpstr>
      <vt:lpstr>PowerPoint Presentation</vt:lpstr>
      <vt:lpstr>PowerPoint Presentation</vt:lpstr>
      <vt:lpstr>Diagnosing Diapause with Metabolic Activity</vt:lpstr>
      <vt:lpstr>PowerPoint Presentation</vt:lpstr>
      <vt:lpstr>PowerPoint Presentation</vt:lpstr>
      <vt:lpstr>PowerPoint Presentation</vt:lpstr>
      <vt:lpstr>PowerPoint Presentation</vt:lpstr>
      <vt:lpstr>PowerPoint Presentation</vt:lpstr>
      <vt:lpstr>PowerPoint Presentation</vt:lpstr>
      <vt:lpstr>Are Diapausing Animals Larger?</vt:lpstr>
      <vt:lpstr>PowerPoint Presentation</vt:lpstr>
      <vt:lpstr>Diagnosing Diapause Using Wandering Period</vt:lpstr>
      <vt:lpstr>When Does Wandering Begin?</vt:lpstr>
      <vt:lpstr>Does wandering day differ between strains programmed for diapause?</vt:lpstr>
      <vt:lpstr>PowerPoint Presentation</vt:lpstr>
      <vt:lpstr>PowerPoint Presentation</vt:lpstr>
      <vt:lpstr>Animals programmed for longer diapause accumulate more lean mass</vt:lpstr>
      <vt:lpstr>Using strain to explain lean mass on day 1 in diapause treatment</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PowerPoint Presentation</vt:lpstr>
      <vt:lpstr>PowerPoint Presentation</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Determine Nutrition Threshold</vt:lpstr>
      <vt:lpstr>PowerPoint Presentation</vt:lpstr>
      <vt:lpstr>Manipulate Nutrition</vt:lpstr>
      <vt:lpstr>PowerPoint Presentation</vt:lpstr>
      <vt:lpstr>Outcome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Long Genotype: Individuals Programmed for Diapause </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536</cp:revision>
  <cp:lastPrinted>2018-10-06T20:18:08Z</cp:lastPrinted>
  <dcterms:modified xsi:type="dcterms:W3CDTF">2018-10-07T23:43:31Z</dcterms:modified>
</cp:coreProperties>
</file>